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9" r:id="rId4"/>
    <p:sldId id="258" r:id="rId5"/>
    <p:sldId id="259" r:id="rId6"/>
    <p:sldId id="260" r:id="rId7"/>
    <p:sldId id="261" r:id="rId8"/>
    <p:sldId id="262" r:id="rId9"/>
    <p:sldId id="263" r:id="rId10"/>
    <p:sldId id="264" r:id="rId11"/>
    <p:sldId id="265" r:id="rId12"/>
    <p:sldId id="266" r:id="rId13"/>
    <p:sldId id="267" r:id="rId14"/>
    <p:sldId id="283" r:id="rId15"/>
    <p:sldId id="281" r:id="rId16"/>
    <p:sldId id="282" r:id="rId17"/>
    <p:sldId id="270" r:id="rId18"/>
    <p:sldId id="271" r:id="rId19"/>
    <p:sldId id="272" r:id="rId20"/>
    <p:sldId id="273" r:id="rId21"/>
    <p:sldId id="274" r:id="rId22"/>
    <p:sldId id="275" r:id="rId23"/>
    <p:sldId id="276" r:id="rId24"/>
    <p:sldId id="277" r:id="rId25"/>
    <p:sldId id="278" r:id="rId26"/>
    <p:sldId id="279" r:id="rId27"/>
    <p:sldId id="280"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5" d="100"/>
          <a:sy n="65" d="100"/>
        </p:scale>
        <p:origin x="-1536" y="-10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2.jpeg>
</file>

<file path=ppt/media/image3.jpe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4C4221-2F5B-41DB-B0E2-90DB4A160CDD}" type="datetimeFigureOut">
              <a:rPr lang="en-US" smtClean="0"/>
              <a:t>3/18/2018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A1B68F-ED82-48FB-A666-8BA524E3A025}" type="slidenum">
              <a:rPr lang="en-US" smtClean="0"/>
              <a:t>‹#›</a:t>
            </a:fld>
            <a:endParaRPr lang="en-US"/>
          </a:p>
        </p:txBody>
      </p:sp>
    </p:spTree>
    <p:extLst>
      <p:ext uri="{BB962C8B-B14F-4D97-AF65-F5344CB8AC3E}">
        <p14:creationId xmlns:p14="http://schemas.microsoft.com/office/powerpoint/2010/main" val="33107995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4C4221-2F5B-41DB-B0E2-90DB4A160CDD}" type="datetimeFigureOut">
              <a:rPr lang="en-US" smtClean="0"/>
              <a:t>3/18/2018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A1B68F-ED82-48FB-A666-8BA524E3A025}" type="slidenum">
              <a:rPr lang="en-US" smtClean="0"/>
              <a:t>‹#›</a:t>
            </a:fld>
            <a:endParaRPr lang="en-US"/>
          </a:p>
        </p:txBody>
      </p:sp>
    </p:spTree>
    <p:extLst>
      <p:ext uri="{BB962C8B-B14F-4D97-AF65-F5344CB8AC3E}">
        <p14:creationId xmlns:p14="http://schemas.microsoft.com/office/powerpoint/2010/main" val="18359100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4C4221-2F5B-41DB-B0E2-90DB4A160CDD}" type="datetimeFigureOut">
              <a:rPr lang="en-US" smtClean="0"/>
              <a:t>3/18/2018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A1B68F-ED82-48FB-A666-8BA524E3A025}" type="slidenum">
              <a:rPr lang="en-US" smtClean="0"/>
              <a:t>‹#›</a:t>
            </a:fld>
            <a:endParaRPr lang="en-US"/>
          </a:p>
        </p:txBody>
      </p:sp>
    </p:spTree>
    <p:extLst>
      <p:ext uri="{BB962C8B-B14F-4D97-AF65-F5344CB8AC3E}">
        <p14:creationId xmlns:p14="http://schemas.microsoft.com/office/powerpoint/2010/main" val="566000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4C4221-2F5B-41DB-B0E2-90DB4A160CDD}" type="datetimeFigureOut">
              <a:rPr lang="en-US" smtClean="0"/>
              <a:t>3/18/2018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A1B68F-ED82-48FB-A666-8BA524E3A025}" type="slidenum">
              <a:rPr lang="en-US" smtClean="0"/>
              <a:t>‹#›</a:t>
            </a:fld>
            <a:endParaRPr lang="en-US"/>
          </a:p>
        </p:txBody>
      </p:sp>
    </p:spTree>
    <p:extLst>
      <p:ext uri="{BB962C8B-B14F-4D97-AF65-F5344CB8AC3E}">
        <p14:creationId xmlns:p14="http://schemas.microsoft.com/office/powerpoint/2010/main" val="3878384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4C4221-2F5B-41DB-B0E2-90DB4A160CDD}" type="datetimeFigureOut">
              <a:rPr lang="en-US" smtClean="0"/>
              <a:t>3/18/2018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A1B68F-ED82-48FB-A666-8BA524E3A025}" type="slidenum">
              <a:rPr lang="en-US" smtClean="0"/>
              <a:t>‹#›</a:t>
            </a:fld>
            <a:endParaRPr lang="en-US"/>
          </a:p>
        </p:txBody>
      </p:sp>
    </p:spTree>
    <p:extLst>
      <p:ext uri="{BB962C8B-B14F-4D97-AF65-F5344CB8AC3E}">
        <p14:creationId xmlns:p14="http://schemas.microsoft.com/office/powerpoint/2010/main" val="1169663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4C4221-2F5B-41DB-B0E2-90DB4A160CDD}" type="datetimeFigureOut">
              <a:rPr lang="en-US" smtClean="0"/>
              <a:t>3/18/2018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A1B68F-ED82-48FB-A666-8BA524E3A025}" type="slidenum">
              <a:rPr lang="en-US" smtClean="0"/>
              <a:t>‹#›</a:t>
            </a:fld>
            <a:endParaRPr lang="en-US"/>
          </a:p>
        </p:txBody>
      </p:sp>
    </p:spTree>
    <p:extLst>
      <p:ext uri="{BB962C8B-B14F-4D97-AF65-F5344CB8AC3E}">
        <p14:creationId xmlns:p14="http://schemas.microsoft.com/office/powerpoint/2010/main" val="8177967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4C4221-2F5B-41DB-B0E2-90DB4A160CDD}" type="datetimeFigureOut">
              <a:rPr lang="en-US" smtClean="0"/>
              <a:t>3/18/2018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A1B68F-ED82-48FB-A666-8BA524E3A025}" type="slidenum">
              <a:rPr lang="en-US" smtClean="0"/>
              <a:t>‹#›</a:t>
            </a:fld>
            <a:endParaRPr lang="en-US"/>
          </a:p>
        </p:txBody>
      </p:sp>
    </p:spTree>
    <p:extLst>
      <p:ext uri="{BB962C8B-B14F-4D97-AF65-F5344CB8AC3E}">
        <p14:creationId xmlns:p14="http://schemas.microsoft.com/office/powerpoint/2010/main" val="3802496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4C4221-2F5B-41DB-B0E2-90DB4A160CDD}" type="datetimeFigureOut">
              <a:rPr lang="en-US" smtClean="0"/>
              <a:t>3/18/2018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A1B68F-ED82-48FB-A666-8BA524E3A025}" type="slidenum">
              <a:rPr lang="en-US" smtClean="0"/>
              <a:t>‹#›</a:t>
            </a:fld>
            <a:endParaRPr lang="en-US"/>
          </a:p>
        </p:txBody>
      </p:sp>
    </p:spTree>
    <p:extLst>
      <p:ext uri="{BB962C8B-B14F-4D97-AF65-F5344CB8AC3E}">
        <p14:creationId xmlns:p14="http://schemas.microsoft.com/office/powerpoint/2010/main" val="2478309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4C4221-2F5B-41DB-B0E2-90DB4A160CDD}" type="datetimeFigureOut">
              <a:rPr lang="en-US" smtClean="0"/>
              <a:t>3/18/2018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A1B68F-ED82-48FB-A666-8BA524E3A025}" type="slidenum">
              <a:rPr lang="en-US" smtClean="0"/>
              <a:t>‹#›</a:t>
            </a:fld>
            <a:endParaRPr lang="en-US"/>
          </a:p>
        </p:txBody>
      </p:sp>
    </p:spTree>
    <p:extLst>
      <p:ext uri="{BB962C8B-B14F-4D97-AF65-F5344CB8AC3E}">
        <p14:creationId xmlns:p14="http://schemas.microsoft.com/office/powerpoint/2010/main" val="25554606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4C4221-2F5B-41DB-B0E2-90DB4A160CDD}" type="datetimeFigureOut">
              <a:rPr lang="en-US" smtClean="0"/>
              <a:t>3/18/2018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A1B68F-ED82-48FB-A666-8BA524E3A025}" type="slidenum">
              <a:rPr lang="en-US" smtClean="0"/>
              <a:t>‹#›</a:t>
            </a:fld>
            <a:endParaRPr lang="en-US"/>
          </a:p>
        </p:txBody>
      </p:sp>
    </p:spTree>
    <p:extLst>
      <p:ext uri="{BB962C8B-B14F-4D97-AF65-F5344CB8AC3E}">
        <p14:creationId xmlns:p14="http://schemas.microsoft.com/office/powerpoint/2010/main" val="2127606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4C4221-2F5B-41DB-B0E2-90DB4A160CDD}" type="datetimeFigureOut">
              <a:rPr lang="en-US" smtClean="0"/>
              <a:t>3/18/2018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A1B68F-ED82-48FB-A666-8BA524E3A025}" type="slidenum">
              <a:rPr lang="en-US" smtClean="0"/>
              <a:t>‹#›</a:t>
            </a:fld>
            <a:endParaRPr lang="en-US"/>
          </a:p>
        </p:txBody>
      </p:sp>
    </p:spTree>
    <p:extLst>
      <p:ext uri="{BB962C8B-B14F-4D97-AF65-F5344CB8AC3E}">
        <p14:creationId xmlns:p14="http://schemas.microsoft.com/office/powerpoint/2010/main" val="3469079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4C4221-2F5B-41DB-B0E2-90DB4A160CDD}" type="datetimeFigureOut">
              <a:rPr lang="en-US" smtClean="0"/>
              <a:t>3/18/2018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A1B68F-ED82-48FB-A666-8BA524E3A025}" type="slidenum">
              <a:rPr lang="en-US" smtClean="0"/>
              <a:t>‹#›</a:t>
            </a:fld>
            <a:endParaRPr lang="en-US"/>
          </a:p>
        </p:txBody>
      </p:sp>
    </p:spTree>
    <p:extLst>
      <p:ext uri="{BB962C8B-B14F-4D97-AF65-F5344CB8AC3E}">
        <p14:creationId xmlns:p14="http://schemas.microsoft.com/office/powerpoint/2010/main" val="159534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838200"/>
          </a:xfrm>
        </p:spPr>
        <p:txBody>
          <a:bodyPr>
            <a:normAutofit/>
          </a:bodyPr>
          <a:lstStyle/>
          <a:p>
            <a:r>
              <a:rPr lang="en-US" b="1" dirty="0" smtClean="0"/>
              <a:t>Poster Presentation</a:t>
            </a:r>
            <a:endParaRPr lang="en-US" b="1" dirty="0"/>
          </a:p>
        </p:txBody>
      </p:sp>
      <p:sp>
        <p:nvSpPr>
          <p:cNvPr id="3" name="Subtitle 2"/>
          <p:cNvSpPr>
            <a:spLocks noGrp="1"/>
          </p:cNvSpPr>
          <p:nvPr>
            <p:ph type="subTitle" idx="1"/>
          </p:nvPr>
        </p:nvSpPr>
        <p:spPr>
          <a:xfrm>
            <a:off x="533400" y="1143000"/>
            <a:ext cx="7924800" cy="5029200"/>
          </a:xfrm>
        </p:spPr>
        <p:txBody>
          <a:bodyPr>
            <a:normAutofit/>
          </a:bodyPr>
          <a:lstStyle/>
          <a:p>
            <a:pPr marL="342900" indent="-342900" algn="l">
              <a:buFont typeface="Wingdings" panose="05000000000000000000" pitchFamily="2" charset="2"/>
              <a:buChar char="v"/>
            </a:pPr>
            <a:r>
              <a:rPr lang="en-US" sz="2400" dirty="0" smtClean="0">
                <a:solidFill>
                  <a:schemeClr val="tx1"/>
                </a:solidFill>
              </a:rPr>
              <a:t>Poster is an effective form of Scientific communication</a:t>
            </a:r>
          </a:p>
          <a:p>
            <a:pPr marL="342900" indent="-342900" algn="l">
              <a:buFont typeface="Wingdings" panose="05000000000000000000" pitchFamily="2" charset="2"/>
              <a:buChar char="v"/>
            </a:pPr>
            <a:r>
              <a:rPr lang="en-US" sz="2400" dirty="0" smtClean="0">
                <a:solidFill>
                  <a:schemeClr val="tx1"/>
                </a:solidFill>
              </a:rPr>
              <a:t>Poster session in any scientific meeting can accommodate  larger number of papers.</a:t>
            </a:r>
          </a:p>
          <a:p>
            <a:pPr marL="342900" indent="-342900" algn="l">
              <a:buFont typeface="Wingdings" panose="05000000000000000000" pitchFamily="2" charset="2"/>
              <a:buChar char="v"/>
            </a:pPr>
            <a:r>
              <a:rPr lang="en-US" sz="2400" dirty="0" smtClean="0">
                <a:solidFill>
                  <a:schemeClr val="tx1"/>
                </a:solidFill>
              </a:rPr>
              <a:t>An effective poster takes time to prepare</a:t>
            </a:r>
          </a:p>
          <a:p>
            <a:pPr marL="342900" indent="-342900" algn="l">
              <a:buFont typeface="Wingdings" panose="05000000000000000000" pitchFamily="2" charset="2"/>
              <a:buChar char="v"/>
            </a:pPr>
            <a:r>
              <a:rPr lang="en-US" sz="2400" dirty="0" smtClean="0">
                <a:solidFill>
                  <a:schemeClr val="tx1"/>
                </a:solidFill>
              </a:rPr>
              <a:t>Therefore organizers of the meeting have responsibility to plan the poster session in a way that the presenter and viewers get most out of it.</a:t>
            </a:r>
          </a:p>
          <a:p>
            <a:pPr marL="342900" indent="-342900" algn="l">
              <a:buFont typeface="Wingdings" panose="05000000000000000000" pitchFamily="2" charset="2"/>
              <a:buChar char="v"/>
            </a:pPr>
            <a:r>
              <a:rPr lang="en-US" sz="2400" dirty="0" smtClean="0">
                <a:solidFill>
                  <a:schemeClr val="tx1"/>
                </a:solidFill>
              </a:rPr>
              <a:t>Sufficient time (not overlapping with oral presentations) should be allotted to poster session.</a:t>
            </a:r>
          </a:p>
          <a:p>
            <a:pPr marL="342900" indent="-342900" algn="l">
              <a:buFont typeface="Wingdings" panose="05000000000000000000" pitchFamily="2" charset="2"/>
              <a:buChar char="v"/>
            </a:pPr>
            <a:r>
              <a:rPr lang="en-US" sz="2400" dirty="0" smtClean="0">
                <a:solidFill>
                  <a:schemeClr val="tx1"/>
                </a:solidFill>
              </a:rPr>
              <a:t>The major benefit of this form of scientific communication is meaningful dialogue with the author</a:t>
            </a:r>
            <a:endParaRPr lang="en-US" sz="2400" dirty="0">
              <a:solidFill>
                <a:schemeClr val="tx1"/>
              </a:solidFill>
            </a:endParaRPr>
          </a:p>
        </p:txBody>
      </p:sp>
    </p:spTree>
    <p:extLst>
      <p:ext uri="{BB962C8B-B14F-4D97-AF65-F5344CB8AC3E}">
        <p14:creationId xmlns:p14="http://schemas.microsoft.com/office/powerpoint/2010/main" val="4174153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Image result for scientific posters"/>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8600" y="375138"/>
            <a:ext cx="8229600" cy="6477000"/>
          </a:xfrm>
          <a:prstGeom prst="rect">
            <a:avLst/>
          </a:prstGeom>
          <a:noFill/>
          <a:ln>
            <a:noFill/>
          </a:ln>
        </p:spPr>
      </p:pic>
    </p:spTree>
    <p:extLst>
      <p:ext uri="{BB962C8B-B14F-4D97-AF65-F5344CB8AC3E}">
        <p14:creationId xmlns:p14="http://schemas.microsoft.com/office/powerpoint/2010/main" val="26378165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Image result for scientific posters"/>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228600"/>
            <a:ext cx="8458200" cy="6324600"/>
          </a:xfrm>
          <a:prstGeom prst="rect">
            <a:avLst/>
          </a:prstGeom>
          <a:noFill/>
          <a:ln>
            <a:noFill/>
          </a:ln>
        </p:spPr>
      </p:pic>
    </p:spTree>
    <p:extLst>
      <p:ext uri="{BB962C8B-B14F-4D97-AF65-F5344CB8AC3E}">
        <p14:creationId xmlns:p14="http://schemas.microsoft.com/office/powerpoint/2010/main" val="29375935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Image result for scientific posters"/>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000" y="304800"/>
            <a:ext cx="8381999" cy="6172200"/>
          </a:xfrm>
          <a:prstGeom prst="rect">
            <a:avLst/>
          </a:prstGeom>
          <a:noFill/>
          <a:ln>
            <a:noFill/>
          </a:ln>
        </p:spPr>
      </p:pic>
    </p:spTree>
    <p:extLst>
      <p:ext uri="{BB962C8B-B14F-4D97-AF65-F5344CB8AC3E}">
        <p14:creationId xmlns:p14="http://schemas.microsoft.com/office/powerpoint/2010/main" val="10626302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Image result for scientific posters"/>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57200" y="228600"/>
            <a:ext cx="8153399" cy="6248400"/>
          </a:xfrm>
          <a:prstGeom prst="rect">
            <a:avLst/>
          </a:prstGeom>
          <a:noFill/>
          <a:ln>
            <a:noFill/>
          </a:ln>
        </p:spPr>
      </p:pic>
    </p:spTree>
    <p:extLst>
      <p:ext uri="{BB962C8B-B14F-4D97-AF65-F5344CB8AC3E}">
        <p14:creationId xmlns:p14="http://schemas.microsoft.com/office/powerpoint/2010/main" val="177580544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https://media.licdn.com/mpr/mpr/AAEAAQAAAAAAAA0zAAAAJDFhNTlmNTAxLTk3MDEtNDAwNi1iZWM4LTkxZjI2OWI0OGEyZg.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000" y="152400"/>
            <a:ext cx="8534400" cy="6705600"/>
          </a:xfrm>
          <a:prstGeom prst="rect">
            <a:avLst/>
          </a:prstGeom>
          <a:noFill/>
          <a:ln>
            <a:noFill/>
          </a:ln>
        </p:spPr>
      </p:pic>
    </p:spTree>
    <p:extLst>
      <p:ext uri="{BB962C8B-B14F-4D97-AF65-F5344CB8AC3E}">
        <p14:creationId xmlns:p14="http://schemas.microsoft.com/office/powerpoint/2010/main" val="429447890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63562"/>
          </a:xfrm>
        </p:spPr>
        <p:txBody>
          <a:bodyPr>
            <a:normAutofit fontScale="90000"/>
          </a:bodyPr>
          <a:lstStyle/>
          <a:p>
            <a:r>
              <a:rPr lang="en-US" dirty="0" smtClean="0"/>
              <a:t>How to make a poster</a:t>
            </a:r>
            <a:endParaRPr lang="en-US" dirty="0"/>
          </a:p>
        </p:txBody>
      </p:sp>
      <p:sp>
        <p:nvSpPr>
          <p:cNvPr id="3" name="Content Placeholder 2"/>
          <p:cNvSpPr>
            <a:spLocks noGrp="1"/>
          </p:cNvSpPr>
          <p:nvPr>
            <p:ph idx="1"/>
          </p:nvPr>
        </p:nvSpPr>
        <p:spPr>
          <a:xfrm>
            <a:off x="457200" y="838200"/>
            <a:ext cx="8229600" cy="5287963"/>
          </a:xfrm>
        </p:spPr>
        <p:txBody>
          <a:bodyPr>
            <a:normAutofit/>
          </a:bodyPr>
          <a:lstStyle/>
          <a:p>
            <a:pPr marL="0" indent="0">
              <a:buNone/>
            </a:pPr>
            <a:r>
              <a:rPr lang="en-US" sz="2000" dirty="0" smtClean="0"/>
              <a:t>    A poster can be created in several ways, two of these are, </a:t>
            </a:r>
          </a:p>
          <a:p>
            <a:r>
              <a:rPr lang="en-US" sz="2000" dirty="0" smtClean="0"/>
              <a:t>Multi-part poster</a:t>
            </a:r>
          </a:p>
          <a:p>
            <a:r>
              <a:rPr lang="en-US" sz="2000" dirty="0" smtClean="0"/>
              <a:t>Single sheet poster </a:t>
            </a:r>
          </a:p>
          <a:p>
            <a:pPr marL="0" indent="0">
              <a:buNone/>
            </a:pPr>
            <a:endParaRPr lang="en-US" sz="2000" dirty="0" smtClean="0"/>
          </a:p>
          <a:p>
            <a:pPr marL="457200" indent="-457200">
              <a:buAutoNum type="arabicPeriod"/>
            </a:pPr>
            <a:r>
              <a:rPr lang="en-US" sz="2000" b="1" dirty="0" smtClean="0"/>
              <a:t>Multi-part poster</a:t>
            </a:r>
            <a:r>
              <a:rPr lang="en-US" sz="2000" dirty="0" smtClean="0"/>
              <a:t>: Individual elements are produced separately (usually on computer)and introduced on a unifying background(paper or card).The background paper is pasted onto a cardboard or foam-core board.</a:t>
            </a:r>
          </a:p>
          <a:p>
            <a:pPr>
              <a:buFont typeface="Wingdings" panose="05000000000000000000" pitchFamily="2" charset="2"/>
              <a:buChar char="v"/>
            </a:pPr>
            <a:r>
              <a:rPr lang="en-US" sz="2000" dirty="0" smtClean="0"/>
              <a:t>To make the poster more alive, some parts e.g. photographs, illustrations  are attached (pasted) so that these stick out from the background.</a:t>
            </a:r>
          </a:p>
          <a:p>
            <a:pPr>
              <a:buFont typeface="Wingdings" panose="05000000000000000000" pitchFamily="2" charset="2"/>
              <a:buChar char="v"/>
            </a:pPr>
            <a:r>
              <a:rPr lang="en-US" sz="2000" dirty="0" smtClean="0"/>
              <a:t>A multi-part poster is split into segments for easy transport The final mounting is done at the meeting, when the segments are joined with tape on the back</a:t>
            </a:r>
          </a:p>
          <a:p>
            <a:pPr>
              <a:buFont typeface="Wingdings" panose="05000000000000000000" pitchFamily="2" charset="2"/>
              <a:buChar char="v"/>
            </a:pPr>
            <a:r>
              <a:rPr lang="en-US" sz="2000" dirty="0" smtClean="0"/>
              <a:t>The final mounting is easier if the segments are taped and folded in pairs before transport</a:t>
            </a:r>
            <a:endParaRPr lang="en-US" sz="2000" dirty="0"/>
          </a:p>
        </p:txBody>
      </p:sp>
    </p:spTree>
    <p:extLst>
      <p:ext uri="{BB962C8B-B14F-4D97-AF65-F5344CB8AC3E}">
        <p14:creationId xmlns:p14="http://schemas.microsoft.com/office/powerpoint/2010/main" val="42565710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63562"/>
          </a:xfrm>
        </p:spPr>
        <p:txBody>
          <a:bodyPr>
            <a:normAutofit fontScale="90000"/>
          </a:bodyPr>
          <a:lstStyle/>
          <a:p>
            <a:r>
              <a:rPr lang="en-US" dirty="0" smtClean="0"/>
              <a:t>Making a poster</a:t>
            </a:r>
            <a:endParaRPr lang="en-US" dirty="0"/>
          </a:p>
        </p:txBody>
      </p:sp>
      <p:sp>
        <p:nvSpPr>
          <p:cNvPr id="3" name="Content Placeholder 2"/>
          <p:cNvSpPr>
            <a:spLocks noGrp="1"/>
          </p:cNvSpPr>
          <p:nvPr>
            <p:ph idx="1"/>
          </p:nvPr>
        </p:nvSpPr>
        <p:spPr>
          <a:xfrm>
            <a:off x="457200" y="914400"/>
            <a:ext cx="8229600" cy="5211763"/>
          </a:xfrm>
        </p:spPr>
        <p:txBody>
          <a:bodyPr>
            <a:normAutofit lnSpcReduction="10000"/>
          </a:bodyPr>
          <a:lstStyle/>
          <a:p>
            <a:pPr marL="0" indent="0">
              <a:buNone/>
            </a:pPr>
            <a:r>
              <a:rPr lang="en-US" dirty="0" smtClean="0"/>
              <a:t> 2. Single sheet poster</a:t>
            </a:r>
          </a:p>
          <a:p>
            <a:r>
              <a:rPr lang="en-US" dirty="0" smtClean="0"/>
              <a:t>It can be created on computer , then printed on a special printer to get the desired size.</a:t>
            </a:r>
          </a:p>
          <a:p>
            <a:r>
              <a:rPr lang="en-US" dirty="0" smtClean="0"/>
              <a:t>It is printed on paper and then covered with plastic laminate.</a:t>
            </a:r>
          </a:p>
          <a:p>
            <a:r>
              <a:rPr lang="en-US" dirty="0" smtClean="0"/>
              <a:t>A poster cylinder is needed during transport</a:t>
            </a:r>
          </a:p>
          <a:p>
            <a:r>
              <a:rPr lang="en-US" dirty="0" smtClean="0"/>
              <a:t>Single sheet poster is easy to mount at the meeting , but printing it may be expensive</a:t>
            </a:r>
          </a:p>
          <a:p>
            <a:r>
              <a:rPr lang="en-US" dirty="0" smtClean="0"/>
              <a:t>Never enlarge your written paper to a poster, since it looks unattractive and unprofessional</a:t>
            </a:r>
            <a:endParaRPr lang="en-US" dirty="0"/>
          </a:p>
        </p:txBody>
      </p:sp>
    </p:spTree>
    <p:extLst>
      <p:ext uri="{BB962C8B-B14F-4D97-AF65-F5344CB8AC3E}">
        <p14:creationId xmlns:p14="http://schemas.microsoft.com/office/powerpoint/2010/main" val="238941096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fontScale="90000"/>
          </a:bodyPr>
          <a:lstStyle/>
          <a:p>
            <a:r>
              <a:rPr lang="en-US" sz="3200" b="1" dirty="0" smtClean="0"/>
              <a:t>10 steps to create an awesome poster</a:t>
            </a:r>
            <a:br>
              <a:rPr lang="en-US" sz="3200" b="1" dirty="0" smtClean="0"/>
            </a:br>
            <a:r>
              <a:rPr lang="en-US" sz="3200" b="1" dirty="0" smtClean="0"/>
              <a:t>(Step 1)</a:t>
            </a:r>
            <a:endParaRPr lang="en-US" sz="3200" b="1" dirty="0"/>
          </a:p>
        </p:txBody>
      </p:sp>
      <p:sp>
        <p:nvSpPr>
          <p:cNvPr id="3" name="Content Placeholder 2"/>
          <p:cNvSpPr>
            <a:spLocks noGrp="1"/>
          </p:cNvSpPr>
          <p:nvPr>
            <p:ph idx="1"/>
          </p:nvPr>
        </p:nvSpPr>
        <p:spPr>
          <a:xfrm>
            <a:off x="457200" y="1066800"/>
            <a:ext cx="8229600" cy="5059363"/>
          </a:xfrm>
        </p:spPr>
        <p:txBody>
          <a:bodyPr>
            <a:normAutofit fontScale="62500" lnSpcReduction="20000"/>
          </a:bodyPr>
          <a:lstStyle/>
          <a:p>
            <a:r>
              <a:rPr lang="en-US" dirty="0"/>
              <a:t>Tell a story</a:t>
            </a:r>
          </a:p>
          <a:p>
            <a:endParaRPr lang="en-US" dirty="0"/>
          </a:p>
          <a:p>
            <a:r>
              <a:rPr lang="en-US" dirty="0" smtClean="0"/>
              <a:t>Start </a:t>
            </a:r>
            <a:r>
              <a:rPr lang="en-US" dirty="0"/>
              <a:t>on a blank piece of paper </a:t>
            </a:r>
            <a:r>
              <a:rPr lang="en-US" dirty="0" smtClean="0"/>
              <a:t>. </a:t>
            </a:r>
            <a:r>
              <a:rPr lang="en-US" dirty="0"/>
              <a:t>Before opening your favorite software and jumping into the lay-out, take enough time to think about the story you want to tell your audience.</a:t>
            </a:r>
          </a:p>
          <a:p>
            <a:endParaRPr lang="en-US" dirty="0"/>
          </a:p>
          <a:p>
            <a:r>
              <a:rPr lang="en-US" dirty="0"/>
              <a:t>Define a single key message you want your audience to remember. If someone would ask them: “What did you learn today?”, what would you want them to say? Remember, your message should be relevant not only to you, but also to your audience!</a:t>
            </a:r>
          </a:p>
          <a:p>
            <a:endParaRPr lang="en-US" dirty="0"/>
          </a:p>
          <a:p>
            <a:r>
              <a:rPr lang="en-US" dirty="0"/>
              <a:t>Around this key message, add layers of context as if you were writing an abstract: an introductory sentence, a problem you want to solve, and your methodology to do so. </a:t>
            </a:r>
            <a:endParaRPr lang="en-US" dirty="0" smtClean="0"/>
          </a:p>
          <a:p>
            <a:r>
              <a:rPr lang="en-US" dirty="0" smtClean="0"/>
              <a:t>Add </a:t>
            </a:r>
            <a:r>
              <a:rPr lang="en-US" dirty="0"/>
              <a:t>your main results, and the conclusion you can draw from them. In what way did you solve the initial problem? This is the story your poster should tell. Nothing more, nothing less.</a:t>
            </a:r>
          </a:p>
          <a:p>
            <a:endParaRPr lang="en-US" dirty="0"/>
          </a:p>
        </p:txBody>
      </p:sp>
    </p:spTree>
    <p:extLst>
      <p:ext uri="{BB962C8B-B14F-4D97-AF65-F5344CB8AC3E}">
        <p14:creationId xmlns:p14="http://schemas.microsoft.com/office/powerpoint/2010/main" val="30119829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dirty="0" smtClean="0"/>
              <a:t>Provide context (step 2)</a:t>
            </a:r>
            <a:endParaRPr lang="en-US" dirty="0"/>
          </a:p>
        </p:txBody>
      </p:sp>
      <p:sp>
        <p:nvSpPr>
          <p:cNvPr id="3" name="Content Placeholder 2"/>
          <p:cNvSpPr>
            <a:spLocks noGrp="1"/>
          </p:cNvSpPr>
          <p:nvPr>
            <p:ph idx="1"/>
          </p:nvPr>
        </p:nvSpPr>
        <p:spPr>
          <a:xfrm>
            <a:off x="457200" y="1219200"/>
            <a:ext cx="8229600" cy="4906963"/>
          </a:xfrm>
        </p:spPr>
        <p:txBody>
          <a:bodyPr>
            <a:normAutofit fontScale="85000" lnSpcReduction="10000"/>
          </a:bodyPr>
          <a:lstStyle/>
          <a:p>
            <a:r>
              <a:rPr lang="en-US" dirty="0"/>
              <a:t>When crafting your story, don’t forget to add context. </a:t>
            </a:r>
            <a:endParaRPr lang="en-US" dirty="0" smtClean="0"/>
          </a:p>
          <a:p>
            <a:r>
              <a:rPr lang="en-US" dirty="0" smtClean="0"/>
              <a:t>Why </a:t>
            </a:r>
            <a:r>
              <a:rPr lang="en-US" dirty="0"/>
              <a:t>are you doing this research? </a:t>
            </a:r>
            <a:endParaRPr lang="en-US" dirty="0" smtClean="0"/>
          </a:p>
          <a:p>
            <a:r>
              <a:rPr lang="en-US" dirty="0" smtClean="0"/>
              <a:t>What </a:t>
            </a:r>
            <a:r>
              <a:rPr lang="en-US" dirty="0"/>
              <a:t>is the scientific and societal relevance</a:t>
            </a:r>
            <a:r>
              <a:rPr lang="en-US" dirty="0" smtClean="0"/>
              <a:t>?</a:t>
            </a:r>
          </a:p>
          <a:p>
            <a:r>
              <a:rPr lang="en-US" dirty="0" smtClean="0"/>
              <a:t> </a:t>
            </a:r>
            <a:r>
              <a:rPr lang="en-US" dirty="0"/>
              <a:t>What is the current situation, and in which ways does it differ from the ideal situation? </a:t>
            </a:r>
            <a:endParaRPr lang="en-US" dirty="0" smtClean="0"/>
          </a:p>
          <a:p>
            <a:r>
              <a:rPr lang="en-US" dirty="0" smtClean="0"/>
              <a:t>This </a:t>
            </a:r>
            <a:r>
              <a:rPr lang="en-US" dirty="0"/>
              <a:t>is the need, the problem (or one of the problems) you are trying to solve with your research.</a:t>
            </a:r>
          </a:p>
          <a:p>
            <a:r>
              <a:rPr lang="en-US" dirty="0" smtClean="0"/>
              <a:t>Without </a:t>
            </a:r>
            <a:r>
              <a:rPr lang="en-US" dirty="0"/>
              <a:t>the relevant context, your audience will not know why your research is important, and they will not be motivated to learn about your results and conclusions.</a:t>
            </a:r>
          </a:p>
          <a:p>
            <a:endParaRPr lang="en-US" dirty="0"/>
          </a:p>
        </p:txBody>
      </p:sp>
    </p:spTree>
    <p:extLst>
      <p:ext uri="{BB962C8B-B14F-4D97-AF65-F5344CB8AC3E}">
        <p14:creationId xmlns:p14="http://schemas.microsoft.com/office/powerpoint/2010/main" val="17506270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normAutofit fontScale="90000"/>
          </a:bodyPr>
          <a:lstStyle/>
          <a:p>
            <a:r>
              <a:rPr lang="en-US" dirty="0" smtClean="0"/>
              <a:t>Draw meaningful conclusions (step 3)</a:t>
            </a:r>
            <a:endParaRPr lang="en-US" dirty="0"/>
          </a:p>
        </p:txBody>
      </p:sp>
      <p:sp>
        <p:nvSpPr>
          <p:cNvPr id="3" name="Content Placeholder 2"/>
          <p:cNvSpPr>
            <a:spLocks noGrp="1"/>
          </p:cNvSpPr>
          <p:nvPr>
            <p:ph idx="1"/>
          </p:nvPr>
        </p:nvSpPr>
        <p:spPr>
          <a:xfrm>
            <a:off x="457200" y="1143000"/>
            <a:ext cx="8229600" cy="4983163"/>
          </a:xfrm>
        </p:spPr>
        <p:txBody>
          <a:bodyPr>
            <a:normAutofit fontScale="92500" lnSpcReduction="20000"/>
          </a:bodyPr>
          <a:lstStyle/>
          <a:p>
            <a:r>
              <a:rPr lang="en-US" dirty="0"/>
              <a:t>End your story with a meaningful conclusion. </a:t>
            </a:r>
            <a:endParaRPr lang="en-US" dirty="0" smtClean="0"/>
          </a:p>
          <a:p>
            <a:r>
              <a:rPr lang="en-US" dirty="0" smtClean="0"/>
              <a:t>Refer </a:t>
            </a:r>
            <a:r>
              <a:rPr lang="en-US" dirty="0"/>
              <a:t>back to the context: in what way did you solve the initial problem? </a:t>
            </a:r>
            <a:endParaRPr lang="en-US" dirty="0" smtClean="0"/>
          </a:p>
          <a:p>
            <a:r>
              <a:rPr lang="en-US" dirty="0" smtClean="0"/>
              <a:t>Which </a:t>
            </a:r>
            <a:r>
              <a:rPr lang="en-US" dirty="0"/>
              <a:t>steps did you take towards a solution</a:t>
            </a:r>
            <a:r>
              <a:rPr lang="en-US" dirty="0" smtClean="0"/>
              <a:t>?</a:t>
            </a:r>
          </a:p>
          <a:p>
            <a:r>
              <a:rPr lang="en-US" dirty="0" smtClean="0"/>
              <a:t> </a:t>
            </a:r>
            <a:r>
              <a:rPr lang="en-US" dirty="0"/>
              <a:t>Did you raise additional questions, which should be tackled in further research?</a:t>
            </a:r>
          </a:p>
          <a:p>
            <a:r>
              <a:rPr lang="en-US" dirty="0" smtClean="0"/>
              <a:t>Don’t </a:t>
            </a:r>
            <a:r>
              <a:rPr lang="en-US" dirty="0"/>
              <a:t>forget to add a message to your conclusions, rather than sticking to mere numbers. </a:t>
            </a:r>
            <a:endParaRPr lang="en-US" dirty="0" smtClean="0"/>
          </a:p>
          <a:p>
            <a:r>
              <a:rPr lang="en-US" dirty="0" smtClean="0"/>
              <a:t>A </a:t>
            </a:r>
            <a:r>
              <a:rPr lang="en-US" dirty="0"/>
              <a:t>10% increase of something is nice, but is it good or bad? Is it something you expected, or is it unusually large or small?</a:t>
            </a:r>
          </a:p>
          <a:p>
            <a:endParaRPr lang="en-US" dirty="0"/>
          </a:p>
          <a:p>
            <a:endParaRPr lang="en-US" dirty="0"/>
          </a:p>
        </p:txBody>
      </p:sp>
    </p:spTree>
    <p:extLst>
      <p:ext uri="{BB962C8B-B14F-4D97-AF65-F5344CB8AC3E}">
        <p14:creationId xmlns:p14="http://schemas.microsoft.com/office/powerpoint/2010/main" val="24586895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r>
              <a:rPr lang="en-US" b="1" dirty="0" smtClean="0"/>
              <a:t>Advantages of poster presentation</a:t>
            </a:r>
            <a:endParaRPr lang="en-US" b="1" dirty="0"/>
          </a:p>
        </p:txBody>
      </p:sp>
      <p:sp>
        <p:nvSpPr>
          <p:cNvPr id="3" name="Content Placeholder 2"/>
          <p:cNvSpPr>
            <a:spLocks noGrp="1"/>
          </p:cNvSpPr>
          <p:nvPr>
            <p:ph idx="1"/>
          </p:nvPr>
        </p:nvSpPr>
        <p:spPr>
          <a:xfrm>
            <a:off x="457200" y="990600"/>
            <a:ext cx="8229600" cy="5135563"/>
          </a:xfrm>
        </p:spPr>
        <p:txBody>
          <a:bodyPr/>
          <a:lstStyle/>
          <a:p>
            <a:r>
              <a:rPr lang="en-US" dirty="0" smtClean="0"/>
              <a:t>Main messages can be highlighted</a:t>
            </a:r>
          </a:p>
          <a:p>
            <a:r>
              <a:rPr lang="en-US" dirty="0" smtClean="0"/>
              <a:t>Viewers can study the information at their own pace.</a:t>
            </a:r>
          </a:p>
          <a:p>
            <a:r>
              <a:rPr lang="en-US" dirty="0" smtClean="0"/>
              <a:t>Poster presentation as compared to oral presentation gives better opportunity to viewers for asking questions and have meaningful dialogue with the author.</a:t>
            </a:r>
          </a:p>
          <a:p>
            <a:r>
              <a:rPr lang="en-US" dirty="0" smtClean="0"/>
              <a:t>The poster can be reused e.g. in author’s host institution.</a:t>
            </a:r>
            <a:endParaRPr lang="en-US" dirty="0"/>
          </a:p>
        </p:txBody>
      </p:sp>
    </p:spTree>
    <p:extLst>
      <p:ext uri="{BB962C8B-B14F-4D97-AF65-F5344CB8AC3E}">
        <p14:creationId xmlns:p14="http://schemas.microsoft.com/office/powerpoint/2010/main" val="12579255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dirty="0" smtClean="0"/>
              <a:t>Remove unnecessary matter (step 4)</a:t>
            </a:r>
            <a:endParaRPr lang="en-US" dirty="0"/>
          </a:p>
        </p:txBody>
      </p:sp>
      <p:sp>
        <p:nvSpPr>
          <p:cNvPr id="3" name="Content Placeholder 2"/>
          <p:cNvSpPr>
            <a:spLocks noGrp="1"/>
          </p:cNvSpPr>
          <p:nvPr>
            <p:ph idx="1"/>
          </p:nvPr>
        </p:nvSpPr>
        <p:spPr>
          <a:xfrm>
            <a:off x="457200" y="990600"/>
            <a:ext cx="8229600" cy="5135563"/>
          </a:xfrm>
        </p:spPr>
        <p:txBody>
          <a:bodyPr>
            <a:normAutofit fontScale="70000" lnSpcReduction="20000"/>
          </a:bodyPr>
          <a:lstStyle/>
          <a:p>
            <a:endParaRPr lang="en-US" dirty="0" smtClean="0"/>
          </a:p>
          <a:p>
            <a:r>
              <a:rPr lang="en-US" dirty="0" smtClean="0"/>
              <a:t>People </a:t>
            </a:r>
            <a:r>
              <a:rPr lang="en-US" dirty="0"/>
              <a:t>never have enough time. At a conference poster session with tens, often hundreds of posters, they are not willing to spend fifteen minutes reading your poster from A to Z. Therefore, remove everything which is not relevant for the story you want to tell. Keep the focus on your key message. Use short, compact sentences.</a:t>
            </a:r>
          </a:p>
          <a:p>
            <a:endParaRPr lang="en-US" dirty="0"/>
          </a:p>
          <a:p>
            <a:r>
              <a:rPr lang="en-US" dirty="0"/>
              <a:t>Sure, you have done a massive amount of great work, but if you try to put all of it on your poster, the amount of information will be so huge that nobody will bother to read it. They will lose their attention and move on to the next poster.</a:t>
            </a:r>
          </a:p>
          <a:p>
            <a:endParaRPr lang="en-US" dirty="0"/>
          </a:p>
          <a:p>
            <a:endParaRPr lang="en-US" dirty="0"/>
          </a:p>
          <a:p>
            <a:r>
              <a:rPr lang="en-US" dirty="0"/>
              <a:t>Pro tip: A great way to save some space on your poster is by removing your references and putting them on a separate handout page. If people are interested enough to look up your references, they don’t have to write them down or take a picture.</a:t>
            </a:r>
          </a:p>
          <a:p>
            <a:endParaRPr lang="en-US" dirty="0"/>
          </a:p>
        </p:txBody>
      </p:sp>
    </p:spTree>
    <p:extLst>
      <p:ext uri="{BB962C8B-B14F-4D97-AF65-F5344CB8AC3E}">
        <p14:creationId xmlns:p14="http://schemas.microsoft.com/office/powerpoint/2010/main" val="82568446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dirty="0" smtClean="0"/>
              <a:t>Choose an informative title (step 5)</a:t>
            </a:r>
            <a:endParaRPr lang="en-US" dirty="0"/>
          </a:p>
        </p:txBody>
      </p:sp>
      <p:sp>
        <p:nvSpPr>
          <p:cNvPr id="3" name="Content Placeholder 2"/>
          <p:cNvSpPr>
            <a:spLocks noGrp="1"/>
          </p:cNvSpPr>
          <p:nvPr>
            <p:ph idx="1"/>
          </p:nvPr>
        </p:nvSpPr>
        <p:spPr>
          <a:xfrm>
            <a:off x="457200" y="1143000"/>
            <a:ext cx="8229600" cy="4983163"/>
          </a:xfrm>
        </p:spPr>
        <p:txBody>
          <a:bodyPr>
            <a:normAutofit fontScale="92500"/>
          </a:bodyPr>
          <a:lstStyle/>
          <a:p>
            <a:r>
              <a:rPr lang="en-US" dirty="0"/>
              <a:t>The title is your first and best way to get your audience’s attention. In just a few seconds, they should know what your story is about. Make sure to avoid difficult words or abbreviations, keep it clear, concise and simple.</a:t>
            </a:r>
          </a:p>
          <a:p>
            <a:endParaRPr lang="en-US" dirty="0"/>
          </a:p>
          <a:p>
            <a:r>
              <a:rPr lang="en-US" dirty="0"/>
              <a:t>Don’t be afraid to choose a title that gives away your key message. If the title is all your viewers read, make sure it will be one they will remember.</a:t>
            </a:r>
          </a:p>
          <a:p>
            <a:endParaRPr lang="en-US" dirty="0"/>
          </a:p>
          <a:p>
            <a:endParaRPr lang="en-US" dirty="0"/>
          </a:p>
        </p:txBody>
      </p:sp>
    </p:spTree>
    <p:extLst>
      <p:ext uri="{BB962C8B-B14F-4D97-AF65-F5344CB8AC3E}">
        <p14:creationId xmlns:p14="http://schemas.microsoft.com/office/powerpoint/2010/main" val="107329628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r>
              <a:rPr lang="en-US" sz="2800" b="1" dirty="0" smtClean="0"/>
              <a:t>Layout of Poster  should match your story (step 6)</a:t>
            </a:r>
            <a:endParaRPr lang="en-US" sz="2800" b="1" dirty="0"/>
          </a:p>
        </p:txBody>
      </p:sp>
      <p:sp>
        <p:nvSpPr>
          <p:cNvPr id="3" name="Content Placeholder 2"/>
          <p:cNvSpPr>
            <a:spLocks noGrp="1"/>
          </p:cNvSpPr>
          <p:nvPr>
            <p:ph idx="1"/>
          </p:nvPr>
        </p:nvSpPr>
        <p:spPr>
          <a:xfrm>
            <a:off x="381000" y="1219200"/>
            <a:ext cx="8229600" cy="5410200"/>
          </a:xfrm>
        </p:spPr>
        <p:txBody>
          <a:bodyPr>
            <a:normAutofit fontScale="77500" lnSpcReduction="20000"/>
          </a:bodyPr>
          <a:lstStyle/>
          <a:p>
            <a:pPr>
              <a:buFont typeface="Wingdings" panose="05000000000000000000" pitchFamily="2" charset="2"/>
              <a:buChar char="q"/>
            </a:pPr>
            <a:r>
              <a:rPr lang="en-US" sz="3400" dirty="0" smtClean="0"/>
              <a:t>Now </a:t>
            </a:r>
            <a:r>
              <a:rPr lang="en-US" sz="3400" dirty="0"/>
              <a:t>it is time to open your </a:t>
            </a:r>
            <a:r>
              <a:rPr lang="en-US" sz="3400" dirty="0" err="1"/>
              <a:t>favourite</a:t>
            </a:r>
            <a:r>
              <a:rPr lang="en-US" sz="3400" dirty="0"/>
              <a:t> software and create a layout. The simplest design is often the most effective, for example: white rectangular blocks on a lightly colored background.</a:t>
            </a:r>
          </a:p>
          <a:p>
            <a:pPr>
              <a:buFont typeface="Wingdings" panose="05000000000000000000" pitchFamily="2" charset="2"/>
              <a:buChar char="q"/>
            </a:pPr>
            <a:endParaRPr lang="en-US" sz="3400" dirty="0"/>
          </a:p>
          <a:p>
            <a:pPr>
              <a:buFont typeface="Wingdings" panose="05000000000000000000" pitchFamily="2" charset="2"/>
              <a:buChar char="q"/>
            </a:pPr>
            <a:r>
              <a:rPr lang="en-US" sz="3400" dirty="0"/>
              <a:t>Make sure not to put blocks where they fit, but keep the flow of your story in mind. Create a logical structure starting with your introduction and working your way towards your conclusions.</a:t>
            </a:r>
          </a:p>
          <a:p>
            <a:pPr>
              <a:buFont typeface="Wingdings" panose="05000000000000000000" pitchFamily="2" charset="2"/>
              <a:buChar char="q"/>
            </a:pPr>
            <a:endParaRPr lang="en-US" sz="3400" dirty="0"/>
          </a:p>
          <a:p>
            <a:pPr>
              <a:buFont typeface="Wingdings" panose="05000000000000000000" pitchFamily="2" charset="2"/>
              <a:buChar char="q"/>
            </a:pPr>
            <a:r>
              <a:rPr lang="en-US" sz="3400" dirty="0"/>
              <a:t>Pro tip: Finding the right colors can be one of the hardest tasks when designing your poster. Several websites and tools are available to help you in finding a great color scheme. One </a:t>
            </a:r>
            <a:r>
              <a:rPr lang="en-US" sz="3400" dirty="0" smtClean="0"/>
              <a:t> such example  </a:t>
            </a:r>
            <a:r>
              <a:rPr lang="en-US" sz="3400" dirty="0"/>
              <a:t>is coolors.co.</a:t>
            </a:r>
          </a:p>
          <a:p>
            <a:pPr>
              <a:buFont typeface="Wingdings" panose="05000000000000000000" pitchFamily="2" charset="2"/>
              <a:buChar char="q"/>
            </a:pPr>
            <a:endParaRPr lang="en-US" sz="3400" dirty="0"/>
          </a:p>
        </p:txBody>
      </p:sp>
    </p:spTree>
    <p:extLst>
      <p:ext uri="{BB962C8B-B14F-4D97-AF65-F5344CB8AC3E}">
        <p14:creationId xmlns:p14="http://schemas.microsoft.com/office/powerpoint/2010/main" val="26102422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r>
              <a:rPr lang="en-US" dirty="0" smtClean="0"/>
              <a:t>Optimize visuals (step 7)</a:t>
            </a:r>
            <a:endParaRPr lang="en-US" dirty="0"/>
          </a:p>
        </p:txBody>
      </p:sp>
      <p:sp>
        <p:nvSpPr>
          <p:cNvPr id="3" name="Content Placeholder 2"/>
          <p:cNvSpPr>
            <a:spLocks noGrp="1"/>
          </p:cNvSpPr>
          <p:nvPr>
            <p:ph idx="1"/>
          </p:nvPr>
        </p:nvSpPr>
        <p:spPr>
          <a:xfrm>
            <a:off x="457200" y="990600"/>
            <a:ext cx="8229600" cy="5334000"/>
          </a:xfrm>
        </p:spPr>
        <p:txBody>
          <a:bodyPr>
            <a:normAutofit fontScale="25000" lnSpcReduction="20000"/>
          </a:bodyPr>
          <a:lstStyle/>
          <a:p>
            <a:endParaRPr lang="en-US" dirty="0" smtClean="0"/>
          </a:p>
          <a:p>
            <a:pPr>
              <a:buFont typeface="Wingdings" panose="05000000000000000000" pitchFamily="2" charset="2"/>
              <a:buChar char="Ø"/>
            </a:pPr>
            <a:r>
              <a:rPr lang="en-US" sz="6400" dirty="0" smtClean="0"/>
              <a:t>Pictures </a:t>
            </a:r>
            <a:r>
              <a:rPr lang="en-US" sz="6400" dirty="0"/>
              <a:t>say more than thousand words… and therefore they are invaluable on a great poster – just like in a journal article. But don’t be tempted to simply copy figures from an article onto your poster. They are completely different media, with completely different requirements</a:t>
            </a:r>
            <a:r>
              <a:rPr lang="en-US" sz="6400" dirty="0" smtClean="0"/>
              <a:t>.</a:t>
            </a:r>
          </a:p>
          <a:p>
            <a:pPr>
              <a:buFont typeface="Wingdings" panose="05000000000000000000" pitchFamily="2" charset="2"/>
              <a:buChar char="Ø"/>
            </a:pPr>
            <a:endParaRPr lang="en-US" sz="6400" dirty="0" smtClean="0"/>
          </a:p>
          <a:p>
            <a:pPr>
              <a:buFont typeface="Wingdings" panose="05000000000000000000" pitchFamily="2" charset="2"/>
              <a:buChar char="Ø"/>
            </a:pPr>
            <a:r>
              <a:rPr lang="en-US" sz="6400" dirty="0" smtClean="0"/>
              <a:t>Figures and tables must be easy to read and to </a:t>
            </a:r>
            <a:r>
              <a:rPr lang="en-US" sz="6400" dirty="0" err="1" smtClean="0"/>
              <a:t>understnd</a:t>
            </a:r>
            <a:r>
              <a:rPr lang="en-US" sz="6400" dirty="0" smtClean="0"/>
              <a:t>.</a:t>
            </a:r>
          </a:p>
          <a:p>
            <a:pPr>
              <a:buFont typeface="Wingdings" panose="05000000000000000000" pitchFamily="2" charset="2"/>
              <a:buChar char="Ø"/>
            </a:pPr>
            <a:endParaRPr lang="en-US" sz="6400" dirty="0" smtClean="0"/>
          </a:p>
          <a:p>
            <a:pPr>
              <a:buFont typeface="Wingdings" panose="05000000000000000000" pitchFamily="2" charset="2"/>
              <a:buChar char="Ø"/>
            </a:pPr>
            <a:r>
              <a:rPr lang="en-US" sz="6400" dirty="0" smtClean="0"/>
              <a:t>Your poster and photographs should preferably have matt surface since glossy surface makes your poster difficult to read.</a:t>
            </a:r>
          </a:p>
          <a:p>
            <a:pPr>
              <a:buFont typeface="Wingdings" panose="05000000000000000000" pitchFamily="2" charset="2"/>
              <a:buChar char="Ø"/>
            </a:pPr>
            <a:endParaRPr lang="en-US" sz="6400" dirty="0" smtClean="0"/>
          </a:p>
          <a:p>
            <a:pPr>
              <a:buFont typeface="Wingdings" panose="05000000000000000000" pitchFamily="2" charset="2"/>
              <a:buChar char="Ø"/>
            </a:pPr>
            <a:r>
              <a:rPr lang="en-US" sz="6400" dirty="0" smtClean="0"/>
              <a:t>A striking photograph can be an attention-getter. The presenter  can put his/her photograph </a:t>
            </a:r>
            <a:r>
              <a:rPr lang="en-US" sz="6400" dirty="0" smtClean="0"/>
              <a:t>near </a:t>
            </a:r>
            <a:r>
              <a:rPr lang="en-US" sz="6400" dirty="0" smtClean="0"/>
              <a:t>the title to help audience to </a:t>
            </a:r>
            <a:r>
              <a:rPr lang="en-US" sz="6400" dirty="0" err="1" smtClean="0"/>
              <a:t>identift</a:t>
            </a:r>
            <a:r>
              <a:rPr lang="en-US" sz="6400" dirty="0" smtClean="0"/>
              <a:t> author for asking questions</a:t>
            </a:r>
            <a:endParaRPr lang="en-US" sz="6400" dirty="0"/>
          </a:p>
          <a:p>
            <a:pPr>
              <a:buFont typeface="Wingdings" panose="05000000000000000000" pitchFamily="2" charset="2"/>
              <a:buChar char="Ø"/>
            </a:pPr>
            <a:endParaRPr lang="en-US" sz="6400" dirty="0"/>
          </a:p>
          <a:p>
            <a:pPr>
              <a:buFont typeface="Wingdings" panose="05000000000000000000" pitchFamily="2" charset="2"/>
              <a:buChar char="Ø"/>
            </a:pPr>
            <a:r>
              <a:rPr lang="en-US" sz="6400" dirty="0"/>
              <a:t>Take your time to craft your poster figures from scratch. Pay attention to readability and simplicity. Use a large enough font, remove unnecessary details, don’t forget your legend. Again, make sure that every figure supports your story and helps to convey your key message.</a:t>
            </a:r>
          </a:p>
          <a:p>
            <a:pPr>
              <a:buFont typeface="Wingdings" panose="05000000000000000000" pitchFamily="2" charset="2"/>
              <a:buChar char="Ø"/>
            </a:pPr>
            <a:endParaRPr lang="en-US" sz="6400" dirty="0"/>
          </a:p>
          <a:p>
            <a:pPr>
              <a:buFont typeface="Wingdings" panose="05000000000000000000" pitchFamily="2" charset="2"/>
              <a:buChar char="Ø"/>
            </a:pPr>
            <a:r>
              <a:rPr lang="en-US" sz="6400" dirty="0" smtClean="0"/>
              <a:t>Write </a:t>
            </a:r>
            <a:r>
              <a:rPr lang="en-US" sz="6400" dirty="0"/>
              <a:t>meaningful captions. Rather than a description of what’s on the figure, provide an interpretation. In this way, readers can follow the story simply by moving from figure to figure, caption to caption</a:t>
            </a:r>
            <a:r>
              <a:rPr lang="en-US" sz="6400" dirty="0" smtClean="0"/>
              <a:t>.</a:t>
            </a:r>
          </a:p>
          <a:p>
            <a:pPr>
              <a:buFont typeface="Wingdings" panose="05000000000000000000" pitchFamily="2" charset="2"/>
              <a:buChar char="Ø"/>
            </a:pPr>
            <a:endParaRPr lang="en-US" sz="6400" dirty="0" smtClean="0"/>
          </a:p>
          <a:p>
            <a:pPr>
              <a:buFont typeface="Wingdings" panose="05000000000000000000" pitchFamily="2" charset="2"/>
              <a:buChar char="Ø"/>
            </a:pPr>
            <a:r>
              <a:rPr lang="en-US" sz="6400" dirty="0" smtClean="0"/>
              <a:t>A take home message near the table or figure might also help</a:t>
            </a:r>
            <a:endParaRPr lang="en-US" sz="6400" dirty="0"/>
          </a:p>
          <a:p>
            <a:endParaRPr lang="en-US" sz="6400" dirty="0"/>
          </a:p>
        </p:txBody>
      </p:sp>
    </p:spTree>
    <p:extLst>
      <p:ext uri="{BB962C8B-B14F-4D97-AF65-F5344CB8AC3E}">
        <p14:creationId xmlns:p14="http://schemas.microsoft.com/office/powerpoint/2010/main" val="204018600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dirty="0" smtClean="0"/>
              <a:t>Make it easy for audience (step 8)</a:t>
            </a:r>
            <a:endParaRPr lang="en-US" dirty="0"/>
          </a:p>
        </p:txBody>
      </p:sp>
      <p:sp>
        <p:nvSpPr>
          <p:cNvPr id="3" name="Content Placeholder 2"/>
          <p:cNvSpPr>
            <a:spLocks noGrp="1"/>
          </p:cNvSpPr>
          <p:nvPr>
            <p:ph idx="1"/>
          </p:nvPr>
        </p:nvSpPr>
        <p:spPr>
          <a:xfrm>
            <a:off x="457200" y="990600"/>
            <a:ext cx="8229600" cy="5135563"/>
          </a:xfrm>
        </p:spPr>
        <p:txBody>
          <a:bodyPr>
            <a:normAutofit fontScale="62500" lnSpcReduction="20000"/>
          </a:bodyPr>
          <a:lstStyle/>
          <a:p>
            <a:r>
              <a:rPr lang="en-US" dirty="0" smtClean="0"/>
              <a:t>It’s your job to ensure that the viewers don’t have a hard time reading the text on your poster. To achieve this, the key to success lies in the details, most importantly the font size and the linewidth (the distance between two consecutive lines).</a:t>
            </a:r>
          </a:p>
          <a:p>
            <a:r>
              <a:rPr lang="en-US" dirty="0" smtClean="0"/>
              <a:t>Other important factors to optimize: the line length, which should ideally be around 50 characters (that’s twice the alphabet) and the whitespace around your titles and paragraphs. As a rule of thumb, if you print your poster on an A4 sheet, and you hold it at arm’s length, it should be easy and comfortable to read everything – yes, that includes axis labels, legends and references!</a:t>
            </a:r>
          </a:p>
          <a:p>
            <a:r>
              <a:rPr lang="en-US" dirty="0" smtClean="0"/>
              <a:t>For printed media such as posters – serif fonts (e.g. Times New Roman, Cambria or Garamond) are easier to read than sans-serif fonts (e.g. Arial, Calibri or Verdana). </a:t>
            </a:r>
            <a:r>
              <a:rPr lang="en-US" dirty="0"/>
              <a:t>(a serif </a:t>
            </a:r>
            <a:r>
              <a:rPr lang="en-US" dirty="0" smtClean="0"/>
              <a:t>is </a:t>
            </a:r>
            <a:r>
              <a:rPr lang="en-US" dirty="0"/>
              <a:t>a small line attached to the end of a stroke in a letter or </a:t>
            </a:r>
            <a:r>
              <a:rPr lang="en-US" dirty="0" smtClean="0"/>
              <a:t>symbol e.g.</a:t>
            </a:r>
          </a:p>
          <a:p>
            <a:r>
              <a:rPr lang="en-US" dirty="0" smtClean="0"/>
              <a:t>Bold letters in the title and headings can facilitate reading from a distance. The title should be readable from a distance of 3-5 meters and the text from 1.5-2 meters.</a:t>
            </a:r>
          </a:p>
          <a:p>
            <a:r>
              <a:rPr lang="en-US" dirty="0" smtClean="0"/>
              <a:t>Font size 110-120 for title, 60-70 for headings and 30-40 for the body text</a:t>
            </a:r>
          </a:p>
          <a:p>
            <a:endParaRPr lang="en-US" dirty="0"/>
          </a:p>
        </p:txBody>
      </p:sp>
      <p:pic>
        <p:nvPicPr>
          <p:cNvPr id="5" name="Picture 4" descr="Serif and sans-serif 02.svg"/>
          <p:cNvPicPr/>
          <p:nvPr/>
        </p:nvPicPr>
        <p:blipFill>
          <a:blip r:embed="rId2">
            <a:extLst>
              <a:ext uri="{28A0092B-C50C-407E-A947-70E740481C1C}">
                <a14:useLocalDpi xmlns:a14="http://schemas.microsoft.com/office/drawing/2010/main" val="0"/>
              </a:ext>
            </a:extLst>
          </a:blip>
          <a:srcRect/>
          <a:stretch>
            <a:fillRect/>
          </a:stretch>
        </p:blipFill>
        <p:spPr bwMode="auto">
          <a:xfrm>
            <a:off x="3200400" y="4343400"/>
            <a:ext cx="2133600" cy="228600"/>
          </a:xfrm>
          <a:prstGeom prst="rect">
            <a:avLst/>
          </a:prstGeom>
          <a:noFill/>
          <a:ln>
            <a:noFill/>
          </a:ln>
        </p:spPr>
      </p:pic>
    </p:spTree>
    <p:extLst>
      <p:ext uri="{BB962C8B-B14F-4D97-AF65-F5344CB8AC3E}">
        <p14:creationId xmlns:p14="http://schemas.microsoft.com/office/powerpoint/2010/main" val="314553467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dirty="0" smtClean="0"/>
              <a:t>Practice your presentation(Step 9)</a:t>
            </a:r>
            <a:endParaRPr lang="en-US" dirty="0"/>
          </a:p>
        </p:txBody>
      </p:sp>
      <p:sp>
        <p:nvSpPr>
          <p:cNvPr id="3" name="Content Placeholder 2"/>
          <p:cNvSpPr>
            <a:spLocks noGrp="1"/>
          </p:cNvSpPr>
          <p:nvPr>
            <p:ph idx="1"/>
          </p:nvPr>
        </p:nvSpPr>
        <p:spPr>
          <a:xfrm>
            <a:off x="457200" y="990600"/>
            <a:ext cx="8229600" cy="5135563"/>
          </a:xfrm>
        </p:spPr>
        <p:txBody>
          <a:bodyPr>
            <a:normAutofit fontScale="55000" lnSpcReduction="20000"/>
          </a:bodyPr>
          <a:lstStyle/>
          <a:p>
            <a:endParaRPr lang="en-US" dirty="0"/>
          </a:p>
          <a:p>
            <a:pPr>
              <a:buFont typeface="Wingdings" panose="05000000000000000000" pitchFamily="2" charset="2"/>
              <a:buChar char="q"/>
            </a:pPr>
            <a:r>
              <a:rPr lang="en-US" dirty="0"/>
              <a:t>Presenting a poster is not very different from presenting a speech. However, your time is usually much more limited, since people want to visit several tens of posters in a single session. Also, you receive a lot more questions from your audience.</a:t>
            </a:r>
          </a:p>
          <a:p>
            <a:pPr>
              <a:buFont typeface="Wingdings" panose="05000000000000000000" pitchFamily="2" charset="2"/>
              <a:buChar char="q"/>
            </a:pPr>
            <a:endParaRPr lang="en-US" dirty="0"/>
          </a:p>
          <a:p>
            <a:pPr>
              <a:buFont typeface="Wingdings" panose="05000000000000000000" pitchFamily="2" charset="2"/>
              <a:buChar char="q"/>
            </a:pPr>
            <a:r>
              <a:rPr lang="en-US" dirty="0"/>
              <a:t>Imagine that someone asks you the following question: “I don’t have time to read everything on your poster, but can you tell me in 30 seconds what it’s about?”. There’s even a good chance you will actually get this question!</a:t>
            </a:r>
          </a:p>
          <a:p>
            <a:pPr>
              <a:buFont typeface="Wingdings" panose="05000000000000000000" pitchFamily="2" charset="2"/>
              <a:buChar char="q"/>
            </a:pPr>
            <a:endParaRPr lang="en-US" dirty="0"/>
          </a:p>
          <a:p>
            <a:pPr>
              <a:buFont typeface="Wingdings" panose="05000000000000000000" pitchFamily="2" charset="2"/>
              <a:buChar char="q"/>
            </a:pPr>
            <a:r>
              <a:rPr lang="en-US" dirty="0"/>
              <a:t>As always, keep in mind who you are talking to. Is it a specialist in your field, or maybe in a related field, or is it someone with a completely different background? How would you explain your poster to </a:t>
            </a:r>
            <a:r>
              <a:rPr lang="en-US" dirty="0" smtClean="0"/>
              <a:t> a layman?</a:t>
            </a:r>
            <a:endParaRPr lang="en-US" dirty="0"/>
          </a:p>
          <a:p>
            <a:pPr>
              <a:buFont typeface="Wingdings" panose="05000000000000000000" pitchFamily="2" charset="2"/>
              <a:buChar char="q"/>
            </a:pPr>
            <a:endParaRPr lang="en-US" dirty="0"/>
          </a:p>
          <a:p>
            <a:pPr>
              <a:buFont typeface="Wingdings" panose="05000000000000000000" pitchFamily="2" charset="2"/>
              <a:buChar char="q"/>
            </a:pPr>
            <a:r>
              <a:rPr lang="en-US" dirty="0"/>
              <a:t>Pro tip: For people who are very interested in your research, provide some handouts: a handy copy of your poster on an A4-sized sheet of paper. On the back, list your contact details and relevant references. Not only does this help people remember your name and your work, but it also saves some space on your poster itself!</a:t>
            </a:r>
          </a:p>
          <a:p>
            <a:endParaRPr lang="en-US" dirty="0"/>
          </a:p>
        </p:txBody>
      </p:sp>
    </p:spTree>
    <p:extLst>
      <p:ext uri="{BB962C8B-B14F-4D97-AF65-F5344CB8AC3E}">
        <p14:creationId xmlns:p14="http://schemas.microsoft.com/office/powerpoint/2010/main" val="18232416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dirty="0" smtClean="0"/>
              <a:t>Prepare for questions (Step 10)</a:t>
            </a:r>
            <a:endParaRPr lang="en-US" dirty="0"/>
          </a:p>
        </p:txBody>
      </p:sp>
      <p:sp>
        <p:nvSpPr>
          <p:cNvPr id="3" name="Content Placeholder 2"/>
          <p:cNvSpPr>
            <a:spLocks noGrp="1"/>
          </p:cNvSpPr>
          <p:nvPr>
            <p:ph idx="1"/>
          </p:nvPr>
        </p:nvSpPr>
        <p:spPr>
          <a:xfrm>
            <a:off x="457200" y="990600"/>
            <a:ext cx="8229600" cy="5135563"/>
          </a:xfrm>
        </p:spPr>
        <p:txBody>
          <a:bodyPr>
            <a:normAutofit fontScale="70000" lnSpcReduction="20000"/>
          </a:bodyPr>
          <a:lstStyle/>
          <a:p>
            <a:r>
              <a:rPr lang="en-US" dirty="0"/>
              <a:t>When people come to your poster, they will have questions for you. Of course, you can’t always predict what people will ask, and you cannot know everything. But you can be prepared.</a:t>
            </a:r>
          </a:p>
          <a:p>
            <a:endParaRPr lang="en-US" dirty="0"/>
          </a:p>
          <a:p>
            <a:r>
              <a:rPr lang="en-US" dirty="0"/>
              <a:t>Take some time to come up with questions your audience might </a:t>
            </a:r>
            <a:r>
              <a:rPr lang="en-US" dirty="0" smtClean="0"/>
              <a:t>ask </a:t>
            </a:r>
            <a:r>
              <a:rPr lang="en-US" dirty="0"/>
              <a:t>after seeing your poster. Ask some colleagues to take a look at your poster and come up with questions. Show your poster to your friends, family or partner and let them ask questions. Think about further research, the details of your methodology, alternative approaches to achieve the same thing,…</a:t>
            </a:r>
          </a:p>
          <a:p>
            <a:endParaRPr lang="en-US" dirty="0"/>
          </a:p>
          <a:p>
            <a:r>
              <a:rPr lang="en-US" dirty="0"/>
              <a:t>Pro tip: Together with your handouts, bring supplementary material! Remember step number 4, where you removed everything which was not strictly necessary? This is the time to bring all your extra figures and data with you, just to be sure. And if you are really feeling confident, why don’t you bring a few copies of your latest article?</a:t>
            </a:r>
          </a:p>
          <a:p>
            <a:endParaRPr lang="en-US" dirty="0"/>
          </a:p>
          <a:p>
            <a:endParaRPr lang="en-US" dirty="0"/>
          </a:p>
        </p:txBody>
      </p:sp>
    </p:spTree>
    <p:extLst>
      <p:ext uri="{BB962C8B-B14F-4D97-AF65-F5344CB8AC3E}">
        <p14:creationId xmlns:p14="http://schemas.microsoft.com/office/powerpoint/2010/main" val="182250300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87362"/>
          </a:xfrm>
        </p:spPr>
        <p:txBody>
          <a:bodyPr>
            <a:normAutofit fontScale="90000"/>
          </a:bodyPr>
          <a:lstStyle/>
          <a:p>
            <a:r>
              <a:rPr lang="en-US" dirty="0" smtClean="0"/>
              <a:t>Presenting the poster</a:t>
            </a:r>
            <a:endParaRPr lang="en-US" dirty="0"/>
          </a:p>
        </p:txBody>
      </p:sp>
      <p:sp>
        <p:nvSpPr>
          <p:cNvPr id="3" name="Content Placeholder 2"/>
          <p:cNvSpPr>
            <a:spLocks noGrp="1"/>
          </p:cNvSpPr>
          <p:nvPr>
            <p:ph idx="1"/>
          </p:nvPr>
        </p:nvSpPr>
        <p:spPr>
          <a:xfrm>
            <a:off x="457200" y="762000"/>
            <a:ext cx="8229600" cy="5638800"/>
          </a:xfrm>
        </p:spPr>
        <p:txBody>
          <a:bodyPr>
            <a:normAutofit lnSpcReduction="10000"/>
          </a:bodyPr>
          <a:lstStyle/>
          <a:p>
            <a:pPr>
              <a:buFont typeface="Wingdings" panose="05000000000000000000" pitchFamily="2" charset="2"/>
              <a:buChar char="v"/>
            </a:pPr>
            <a:r>
              <a:rPr lang="en-US" sz="2000" dirty="0" smtClean="0"/>
              <a:t>Bring everything needed for final mounting of the poster e.g. push pins, tape, spray adhesive etc.</a:t>
            </a:r>
          </a:p>
          <a:p>
            <a:pPr>
              <a:buFont typeface="Wingdings" panose="05000000000000000000" pitchFamily="2" charset="2"/>
              <a:buChar char="v"/>
            </a:pPr>
            <a:r>
              <a:rPr lang="en-US" sz="2000" dirty="0" smtClean="0"/>
              <a:t>Attach a small holder containing your business cards for people who want to contact you later</a:t>
            </a:r>
          </a:p>
          <a:p>
            <a:pPr>
              <a:buFont typeface="Wingdings" panose="05000000000000000000" pitchFamily="2" charset="2"/>
              <a:buChar char="v"/>
            </a:pPr>
            <a:r>
              <a:rPr lang="en-US" sz="2000" dirty="0" smtClean="0"/>
              <a:t>Copies of Handout may be kept near your poster as interested persons can take these.</a:t>
            </a:r>
          </a:p>
          <a:p>
            <a:pPr>
              <a:buFont typeface="Wingdings" panose="05000000000000000000" pitchFamily="2" charset="2"/>
              <a:buChar char="v"/>
            </a:pPr>
            <a:r>
              <a:rPr lang="en-US" sz="2000" dirty="0" smtClean="0"/>
              <a:t>A handout may contain reduced copy of poster on one side and on the other authors names, e-mail addresses, contact </a:t>
            </a:r>
            <a:r>
              <a:rPr lang="en-US" sz="2000" dirty="0" err="1" smtClean="0"/>
              <a:t>nos</a:t>
            </a:r>
            <a:r>
              <a:rPr lang="en-US" sz="2000" dirty="0" smtClean="0"/>
              <a:t> and other relevant details</a:t>
            </a:r>
          </a:p>
          <a:p>
            <a:pPr>
              <a:buFont typeface="Wingdings" panose="05000000000000000000" pitchFamily="2" charset="2"/>
              <a:buChar char="v"/>
            </a:pPr>
            <a:r>
              <a:rPr lang="en-US" sz="2000" dirty="0" smtClean="0"/>
              <a:t>Arrive in time for poster presentation and stay throughout the session</a:t>
            </a:r>
          </a:p>
          <a:p>
            <a:pPr>
              <a:buFont typeface="Wingdings" panose="05000000000000000000" pitchFamily="2" charset="2"/>
              <a:buChar char="v"/>
            </a:pPr>
            <a:r>
              <a:rPr lang="en-US" sz="2000" dirty="0" smtClean="0"/>
              <a:t>Your poster should be self explanatory , but you should be prepared to discuss  your topic, respond to questions and to provide additional information to audience, if needed.</a:t>
            </a:r>
          </a:p>
          <a:p>
            <a:pPr>
              <a:buFont typeface="Wingdings" panose="05000000000000000000" pitchFamily="2" charset="2"/>
              <a:buChar char="v"/>
            </a:pPr>
            <a:r>
              <a:rPr lang="en-US" sz="2000" dirty="0" smtClean="0"/>
              <a:t>The  poster discussion is different from that in oral presentation. It is more detailed and one-to-one basis </a:t>
            </a:r>
          </a:p>
          <a:p>
            <a:pPr>
              <a:buFont typeface="Wingdings" panose="05000000000000000000" pitchFamily="2" charset="2"/>
              <a:buChar char="v"/>
            </a:pPr>
            <a:r>
              <a:rPr lang="en-US" sz="2000" dirty="0" smtClean="0"/>
              <a:t>Such a dialogue gives you a wonderful opportunity to establish valuable contacts</a:t>
            </a:r>
          </a:p>
          <a:p>
            <a:endParaRPr lang="en-US" sz="2000" dirty="0"/>
          </a:p>
        </p:txBody>
      </p:sp>
    </p:spTree>
    <p:extLst>
      <p:ext uri="{BB962C8B-B14F-4D97-AF65-F5344CB8AC3E}">
        <p14:creationId xmlns:p14="http://schemas.microsoft.com/office/powerpoint/2010/main" val="34027069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dirty="0" smtClean="0"/>
              <a:t>An Awesome Scientific poster</a:t>
            </a:r>
            <a:endParaRPr lang="en-US" dirty="0"/>
          </a:p>
        </p:txBody>
      </p:sp>
      <p:sp>
        <p:nvSpPr>
          <p:cNvPr id="3" name="Content Placeholder 2"/>
          <p:cNvSpPr>
            <a:spLocks noGrp="1"/>
          </p:cNvSpPr>
          <p:nvPr>
            <p:ph idx="1"/>
          </p:nvPr>
        </p:nvSpPr>
        <p:spPr>
          <a:xfrm>
            <a:off x="457200" y="1143000"/>
            <a:ext cx="8229600" cy="4983163"/>
          </a:xfrm>
        </p:spPr>
        <p:txBody>
          <a:bodyPr>
            <a:normAutofit fontScale="62500" lnSpcReduction="20000"/>
          </a:bodyPr>
          <a:lstStyle/>
          <a:p>
            <a:pPr>
              <a:buFont typeface="Wingdings" panose="05000000000000000000" pitchFamily="2" charset="2"/>
              <a:buChar char="v"/>
            </a:pPr>
            <a:r>
              <a:rPr lang="en-US" dirty="0" smtClean="0"/>
              <a:t>A scientific </a:t>
            </a:r>
            <a:r>
              <a:rPr lang="en-US" dirty="0"/>
              <a:t>poster is a work of art. </a:t>
            </a:r>
            <a:endParaRPr lang="en-US" dirty="0" smtClean="0"/>
          </a:p>
          <a:p>
            <a:pPr>
              <a:buFont typeface="Wingdings" panose="05000000000000000000" pitchFamily="2" charset="2"/>
              <a:buChar char="v"/>
            </a:pPr>
            <a:endParaRPr lang="en-US" dirty="0" smtClean="0"/>
          </a:p>
          <a:p>
            <a:pPr>
              <a:buFont typeface="Wingdings" panose="05000000000000000000" pitchFamily="2" charset="2"/>
              <a:buChar char="v"/>
            </a:pPr>
            <a:r>
              <a:rPr lang="en-US" dirty="0" smtClean="0"/>
              <a:t>It </a:t>
            </a:r>
            <a:r>
              <a:rPr lang="en-US" dirty="0"/>
              <a:t>successfully combines two rather unrelated fields: science and graphic design</a:t>
            </a:r>
            <a:r>
              <a:rPr lang="en-US" dirty="0" smtClean="0"/>
              <a:t>.</a:t>
            </a:r>
          </a:p>
          <a:p>
            <a:pPr>
              <a:buFont typeface="Wingdings" panose="05000000000000000000" pitchFamily="2" charset="2"/>
              <a:buChar char="v"/>
            </a:pPr>
            <a:endParaRPr lang="en-US" dirty="0" smtClean="0"/>
          </a:p>
          <a:p>
            <a:pPr>
              <a:buFont typeface="Wingdings" panose="05000000000000000000" pitchFamily="2" charset="2"/>
              <a:buChar char="v"/>
            </a:pPr>
            <a:r>
              <a:rPr lang="en-US" dirty="0" smtClean="0"/>
              <a:t> </a:t>
            </a:r>
            <a:r>
              <a:rPr lang="en-US" dirty="0"/>
              <a:t>Not only should everything on a poster be accurate and correct, it should also be easy to understand and pleasing to look at</a:t>
            </a:r>
            <a:r>
              <a:rPr lang="en-US" dirty="0" smtClean="0"/>
              <a:t>.</a:t>
            </a:r>
          </a:p>
          <a:p>
            <a:pPr>
              <a:buFont typeface="Wingdings" panose="05000000000000000000" pitchFamily="2" charset="2"/>
              <a:buChar char="v"/>
            </a:pPr>
            <a:endParaRPr lang="en-US" dirty="0" smtClean="0"/>
          </a:p>
          <a:p>
            <a:pPr>
              <a:buFont typeface="Wingdings" panose="05000000000000000000" pitchFamily="2" charset="2"/>
              <a:buChar char="v"/>
            </a:pPr>
            <a:r>
              <a:rPr lang="en-US" dirty="0"/>
              <a:t> </a:t>
            </a:r>
            <a:r>
              <a:rPr lang="en-US" dirty="0" smtClean="0"/>
              <a:t>Unfortunately</a:t>
            </a:r>
            <a:r>
              <a:rPr lang="en-US" dirty="0"/>
              <a:t>, </a:t>
            </a:r>
            <a:r>
              <a:rPr lang="en-US" dirty="0" smtClean="0"/>
              <a:t>most </a:t>
            </a:r>
            <a:r>
              <a:rPr lang="en-US" dirty="0"/>
              <a:t>scientific posters fail on the latter two </a:t>
            </a:r>
            <a:r>
              <a:rPr lang="en-US" dirty="0" smtClean="0"/>
              <a:t>criteria</a:t>
            </a:r>
            <a:r>
              <a:rPr lang="en-US" dirty="0"/>
              <a:t>. </a:t>
            </a:r>
            <a:endParaRPr lang="en-US" dirty="0" smtClean="0"/>
          </a:p>
          <a:p>
            <a:pPr>
              <a:buFont typeface="Wingdings" panose="05000000000000000000" pitchFamily="2" charset="2"/>
              <a:buChar char="v"/>
            </a:pPr>
            <a:endParaRPr lang="en-US" dirty="0" smtClean="0"/>
          </a:p>
          <a:p>
            <a:pPr>
              <a:buFont typeface="Wingdings" panose="05000000000000000000" pitchFamily="2" charset="2"/>
              <a:buChar char="v"/>
            </a:pPr>
            <a:r>
              <a:rPr lang="en-US" dirty="0" smtClean="0"/>
              <a:t> It </a:t>
            </a:r>
            <a:r>
              <a:rPr lang="en-US" dirty="0"/>
              <a:t>is common to see posters crammed with text and data, </a:t>
            </a:r>
            <a:r>
              <a:rPr lang="en-US" dirty="0" smtClean="0"/>
              <a:t>often </a:t>
            </a:r>
            <a:r>
              <a:rPr lang="en-US" dirty="0"/>
              <a:t>illegibly small. </a:t>
            </a:r>
            <a:endParaRPr lang="en-US" dirty="0" smtClean="0"/>
          </a:p>
          <a:p>
            <a:pPr marL="0" indent="0">
              <a:buNone/>
            </a:pPr>
            <a:endParaRPr lang="en-US" dirty="0" smtClean="0"/>
          </a:p>
          <a:p>
            <a:pPr>
              <a:buFont typeface="Wingdings" panose="05000000000000000000" pitchFamily="2" charset="2"/>
              <a:buChar char="v"/>
            </a:pPr>
            <a:r>
              <a:rPr lang="en-US" dirty="0" smtClean="0"/>
              <a:t>  Figures </a:t>
            </a:r>
            <a:r>
              <a:rPr lang="en-US" dirty="0"/>
              <a:t>lack legends or labels, and are copied straight </a:t>
            </a:r>
            <a:r>
              <a:rPr lang="en-US" dirty="0" smtClean="0"/>
              <a:t> from </a:t>
            </a:r>
            <a:r>
              <a:rPr lang="en-US" dirty="0"/>
              <a:t>an article. </a:t>
            </a:r>
            <a:endParaRPr lang="en-US" dirty="0" smtClean="0"/>
          </a:p>
          <a:p>
            <a:pPr>
              <a:buFont typeface="Wingdings" panose="05000000000000000000" pitchFamily="2" charset="2"/>
              <a:buChar char="v"/>
            </a:pPr>
            <a:endParaRPr lang="en-US" dirty="0" smtClean="0"/>
          </a:p>
          <a:p>
            <a:pPr>
              <a:buFont typeface="Wingdings" panose="05000000000000000000" pitchFamily="2" charset="2"/>
              <a:buChar char="v"/>
            </a:pPr>
            <a:r>
              <a:rPr lang="en-US" dirty="0"/>
              <a:t> </a:t>
            </a:r>
            <a:r>
              <a:rPr lang="en-US" dirty="0" smtClean="0"/>
              <a:t> A </a:t>
            </a:r>
            <a:r>
              <a:rPr lang="en-US" dirty="0"/>
              <a:t>clear introduction or conclusion is missing. All of this forces </a:t>
            </a:r>
            <a:r>
              <a:rPr lang="en-US" dirty="0" smtClean="0"/>
              <a:t> viewers </a:t>
            </a:r>
            <a:r>
              <a:rPr lang="en-US" dirty="0"/>
              <a:t>to quickly lose their attention and move away.</a:t>
            </a:r>
          </a:p>
          <a:p>
            <a:pPr>
              <a:buFont typeface="Wingdings" panose="05000000000000000000" pitchFamily="2" charset="2"/>
              <a:buChar char="v"/>
            </a:pPr>
            <a:endParaRPr lang="en-US" dirty="0"/>
          </a:p>
        </p:txBody>
      </p:sp>
    </p:spTree>
    <p:extLst>
      <p:ext uri="{BB962C8B-B14F-4D97-AF65-F5344CB8AC3E}">
        <p14:creationId xmlns:p14="http://schemas.microsoft.com/office/powerpoint/2010/main" val="9366803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r>
              <a:rPr lang="en-US" dirty="0" smtClean="0"/>
              <a:t>How to attract viewers</a:t>
            </a:r>
            <a:endParaRPr lang="en-US" dirty="0"/>
          </a:p>
        </p:txBody>
      </p:sp>
      <p:sp>
        <p:nvSpPr>
          <p:cNvPr id="3" name="Content Placeholder 2"/>
          <p:cNvSpPr>
            <a:spLocks noGrp="1"/>
          </p:cNvSpPr>
          <p:nvPr>
            <p:ph idx="1"/>
          </p:nvPr>
        </p:nvSpPr>
        <p:spPr>
          <a:xfrm>
            <a:off x="457200" y="914400"/>
            <a:ext cx="8229600" cy="5211763"/>
          </a:xfrm>
        </p:spPr>
        <p:txBody>
          <a:bodyPr>
            <a:normAutofit/>
          </a:bodyPr>
          <a:lstStyle/>
          <a:p>
            <a:r>
              <a:rPr lang="en-US" sz="2400" dirty="0" smtClean="0"/>
              <a:t>Generally in poster sessions the number of posters are very large, therefore you have to make viewers curious and interested to look at your poster, but for this you have very little time.</a:t>
            </a:r>
          </a:p>
          <a:p>
            <a:r>
              <a:rPr lang="en-US" sz="2400" dirty="0" smtClean="0"/>
              <a:t>The wording of the title and overall appearance of your poster should be attractive.</a:t>
            </a:r>
          </a:p>
          <a:p>
            <a:r>
              <a:rPr lang="en-US" sz="2400" dirty="0" smtClean="0"/>
              <a:t>There should be a brief clear message in your poster to catch interest of audience.</a:t>
            </a:r>
          </a:p>
          <a:p>
            <a:r>
              <a:rPr lang="en-US" sz="2400" dirty="0" smtClean="0"/>
              <a:t>Viewers will ask further questions and look for more details  if the main message is clear to them.</a:t>
            </a:r>
          </a:p>
          <a:p>
            <a:r>
              <a:rPr lang="en-US" sz="2400" dirty="0" smtClean="0"/>
              <a:t>Like oral presentation , the poster should also be compatible with viewers interest</a:t>
            </a:r>
          </a:p>
          <a:p>
            <a:endParaRPr lang="en-US" sz="2400" dirty="0"/>
          </a:p>
        </p:txBody>
      </p:sp>
    </p:spTree>
    <p:extLst>
      <p:ext uri="{BB962C8B-B14F-4D97-AF65-F5344CB8AC3E}">
        <p14:creationId xmlns:p14="http://schemas.microsoft.com/office/powerpoint/2010/main" val="4991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dirty="0" smtClean="0"/>
              <a:t>What should a poster display?</a:t>
            </a:r>
            <a:endParaRPr lang="en-US" dirty="0"/>
          </a:p>
        </p:txBody>
      </p:sp>
      <p:sp>
        <p:nvSpPr>
          <p:cNvPr id="3" name="Content Placeholder 2"/>
          <p:cNvSpPr>
            <a:spLocks noGrp="1"/>
          </p:cNvSpPr>
          <p:nvPr>
            <p:ph idx="1"/>
          </p:nvPr>
        </p:nvSpPr>
        <p:spPr>
          <a:xfrm>
            <a:off x="457200" y="914400"/>
            <a:ext cx="8229600" cy="5211763"/>
          </a:xfrm>
        </p:spPr>
        <p:txBody>
          <a:bodyPr>
            <a:normAutofit lnSpcReduction="10000"/>
          </a:bodyPr>
          <a:lstStyle/>
          <a:p>
            <a:r>
              <a:rPr lang="en-US" sz="2400" dirty="0" smtClean="0"/>
              <a:t>Why the topic is important?</a:t>
            </a:r>
          </a:p>
          <a:p>
            <a:r>
              <a:rPr lang="en-US" sz="2400" dirty="0" smtClean="0"/>
              <a:t>Main objectives of the study</a:t>
            </a:r>
          </a:p>
          <a:p>
            <a:r>
              <a:rPr lang="en-US" sz="2400" dirty="0" smtClean="0"/>
              <a:t>Methodology used.</a:t>
            </a:r>
          </a:p>
          <a:p>
            <a:r>
              <a:rPr lang="en-US" sz="2400" dirty="0" smtClean="0"/>
              <a:t>Most important results.</a:t>
            </a:r>
          </a:p>
          <a:p>
            <a:r>
              <a:rPr lang="en-US" sz="2400" dirty="0" smtClean="0"/>
              <a:t>Main conclusion </a:t>
            </a:r>
          </a:p>
          <a:p>
            <a:r>
              <a:rPr lang="en-US" sz="2400" dirty="0" smtClean="0"/>
              <a:t>Possible implications </a:t>
            </a:r>
          </a:p>
          <a:p>
            <a:pPr marL="0" indent="0">
              <a:buNone/>
            </a:pPr>
            <a:r>
              <a:rPr lang="en-US" sz="2400" dirty="0" smtClean="0"/>
              <a:t>Mention methods briefly, emphasize main results with help of visuals, conclusion should form the main part of the poster</a:t>
            </a:r>
          </a:p>
          <a:p>
            <a:pPr marL="0" indent="0">
              <a:buNone/>
            </a:pPr>
            <a:r>
              <a:rPr lang="en-US" sz="2400" dirty="0" smtClean="0"/>
              <a:t>According to space available you can make the introduction short but </a:t>
            </a:r>
            <a:r>
              <a:rPr lang="en-US" sz="2400" dirty="0" err="1" smtClean="0"/>
              <a:t>do,nt</a:t>
            </a:r>
            <a:r>
              <a:rPr lang="en-US" sz="2400" dirty="0" smtClean="0"/>
              <a:t> curtail objectives.</a:t>
            </a:r>
          </a:p>
          <a:p>
            <a:pPr marL="0" indent="0">
              <a:buNone/>
            </a:pPr>
            <a:r>
              <a:rPr lang="en-US" sz="2400" dirty="0" smtClean="0"/>
              <a:t>If you overload your poster with lot of information the viewers may miss the “take home” message.</a:t>
            </a:r>
          </a:p>
          <a:p>
            <a:pPr marL="0" indent="0">
              <a:buNone/>
            </a:pPr>
            <a:r>
              <a:rPr lang="en-US" sz="2400" dirty="0" smtClean="0"/>
              <a:t>Give a handout to those interested in details</a:t>
            </a:r>
          </a:p>
        </p:txBody>
      </p:sp>
    </p:spTree>
    <p:extLst>
      <p:ext uri="{BB962C8B-B14F-4D97-AF65-F5344CB8AC3E}">
        <p14:creationId xmlns:p14="http://schemas.microsoft.com/office/powerpoint/2010/main" val="2844787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63562"/>
          </a:xfrm>
        </p:spPr>
        <p:txBody>
          <a:bodyPr>
            <a:normAutofit fontScale="90000"/>
          </a:bodyPr>
          <a:lstStyle/>
          <a:p>
            <a:r>
              <a:rPr lang="en-US" dirty="0" smtClean="0"/>
              <a:t>How to design the poster?</a:t>
            </a:r>
            <a:endParaRPr lang="en-US" dirty="0"/>
          </a:p>
        </p:txBody>
      </p:sp>
      <p:sp>
        <p:nvSpPr>
          <p:cNvPr id="3" name="Content Placeholder 2"/>
          <p:cNvSpPr>
            <a:spLocks noGrp="1"/>
          </p:cNvSpPr>
          <p:nvPr>
            <p:ph idx="1"/>
          </p:nvPr>
        </p:nvSpPr>
        <p:spPr>
          <a:xfrm>
            <a:off x="457200" y="990600"/>
            <a:ext cx="8229600" cy="5135563"/>
          </a:xfrm>
        </p:spPr>
        <p:txBody>
          <a:bodyPr>
            <a:normAutofit fontScale="92500" lnSpcReduction="10000"/>
          </a:bodyPr>
          <a:lstStyle/>
          <a:p>
            <a:r>
              <a:rPr lang="en-US" dirty="0" smtClean="0"/>
              <a:t>Before starting look for organizer’s directions carefully and plan accordingly.</a:t>
            </a:r>
          </a:p>
          <a:p>
            <a:r>
              <a:rPr lang="en-US" dirty="0" smtClean="0"/>
              <a:t>Get everything right, if the poster is to be in portrait don’t make it in landscape, otherwise you land in trouble.</a:t>
            </a:r>
          </a:p>
          <a:p>
            <a:r>
              <a:rPr lang="en-US" dirty="0" smtClean="0"/>
              <a:t>Follow organizers instructions if it suits you, otherwise follow your own pattern.</a:t>
            </a:r>
          </a:p>
          <a:p>
            <a:r>
              <a:rPr lang="en-US" dirty="0" smtClean="0"/>
              <a:t>Use your imagination to make an attractive and  informative  poster</a:t>
            </a:r>
          </a:p>
          <a:p>
            <a:r>
              <a:rPr lang="en-US" dirty="0" smtClean="0"/>
              <a:t>The key to successful poster presentation is simplicity</a:t>
            </a:r>
          </a:p>
          <a:p>
            <a:endParaRPr lang="en-US" dirty="0"/>
          </a:p>
        </p:txBody>
      </p:sp>
    </p:spTree>
    <p:extLst>
      <p:ext uri="{BB962C8B-B14F-4D97-AF65-F5344CB8AC3E}">
        <p14:creationId xmlns:p14="http://schemas.microsoft.com/office/powerpoint/2010/main" val="2894649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87362"/>
          </a:xfrm>
        </p:spPr>
        <p:txBody>
          <a:bodyPr>
            <a:normAutofit fontScale="90000"/>
          </a:bodyPr>
          <a:lstStyle/>
          <a:p>
            <a:r>
              <a:rPr lang="en-US" sz="3200" b="1" dirty="0" smtClean="0"/>
              <a:t>Selecting the layout and content of the poster</a:t>
            </a:r>
            <a:endParaRPr lang="en-US" sz="3200" b="1" dirty="0"/>
          </a:p>
        </p:txBody>
      </p:sp>
      <p:sp>
        <p:nvSpPr>
          <p:cNvPr id="3" name="Content Placeholder 2"/>
          <p:cNvSpPr>
            <a:spLocks noGrp="1"/>
          </p:cNvSpPr>
          <p:nvPr>
            <p:ph idx="1"/>
          </p:nvPr>
        </p:nvSpPr>
        <p:spPr>
          <a:xfrm>
            <a:off x="457200" y="914400"/>
            <a:ext cx="8229600" cy="5211763"/>
          </a:xfrm>
        </p:spPr>
        <p:txBody>
          <a:bodyPr>
            <a:normAutofit lnSpcReduction="10000"/>
          </a:bodyPr>
          <a:lstStyle/>
          <a:p>
            <a:r>
              <a:rPr lang="en-US" sz="2400" dirty="0" smtClean="0"/>
              <a:t>The general layout of poster is under headings, objectives, methods, results and conclusions, but you can use more informal settings i.e. short statements or questions to bring novelty.</a:t>
            </a:r>
          </a:p>
          <a:p>
            <a:r>
              <a:rPr lang="en-US" sz="2400" dirty="0" smtClean="0"/>
              <a:t>Before deciding the layout you may set up a one page model in proportional scale on paper or on your computer</a:t>
            </a:r>
          </a:p>
          <a:p>
            <a:r>
              <a:rPr lang="en-US" sz="2400" dirty="0" smtClean="0"/>
              <a:t>Arrange the content in a lucid way, in columns or rows or in circles (clockwise/anticlockwise) </a:t>
            </a:r>
          </a:p>
          <a:p>
            <a:r>
              <a:rPr lang="en-US" sz="2400" dirty="0" smtClean="0"/>
              <a:t>If relatively enough space is available , put content in columns</a:t>
            </a:r>
          </a:p>
          <a:p>
            <a:r>
              <a:rPr lang="en-US" sz="2400" dirty="0" smtClean="0"/>
              <a:t>This makes easy for viewers to see  while walking from left to right , specially when there are large number of viewers.</a:t>
            </a:r>
          </a:p>
          <a:p>
            <a:r>
              <a:rPr lang="en-US" sz="2400" dirty="0" smtClean="0"/>
              <a:t>Always put the title and names/address of authors at the top</a:t>
            </a:r>
          </a:p>
          <a:p>
            <a:r>
              <a:rPr lang="en-US" sz="2400" dirty="0" smtClean="0"/>
              <a:t>Use same title and no. as given in the meeting program</a:t>
            </a:r>
            <a:endParaRPr lang="en-US" sz="2400" dirty="0"/>
          </a:p>
        </p:txBody>
      </p:sp>
    </p:spTree>
    <p:extLst>
      <p:ext uri="{BB962C8B-B14F-4D97-AF65-F5344CB8AC3E}">
        <p14:creationId xmlns:p14="http://schemas.microsoft.com/office/powerpoint/2010/main" val="3802998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87362"/>
          </a:xfrm>
        </p:spPr>
        <p:txBody>
          <a:bodyPr>
            <a:normAutofit fontScale="90000"/>
          </a:bodyPr>
          <a:lstStyle/>
          <a:p>
            <a:r>
              <a:rPr lang="en-US" dirty="0" smtClean="0"/>
              <a:t>Layout and content………..(</a:t>
            </a:r>
            <a:r>
              <a:rPr lang="en-US" dirty="0" err="1" smtClean="0"/>
              <a:t>contd</a:t>
            </a:r>
            <a:r>
              <a:rPr lang="en-US" dirty="0" smtClean="0"/>
              <a:t>)</a:t>
            </a:r>
            <a:endParaRPr lang="en-US" dirty="0"/>
          </a:p>
        </p:txBody>
      </p:sp>
      <p:sp>
        <p:nvSpPr>
          <p:cNvPr id="3" name="Content Placeholder 2"/>
          <p:cNvSpPr>
            <a:spLocks noGrp="1"/>
          </p:cNvSpPr>
          <p:nvPr>
            <p:ph idx="1"/>
          </p:nvPr>
        </p:nvSpPr>
        <p:spPr>
          <a:xfrm>
            <a:off x="457200" y="838200"/>
            <a:ext cx="8229600" cy="5287963"/>
          </a:xfrm>
        </p:spPr>
        <p:txBody>
          <a:bodyPr>
            <a:normAutofit fontScale="92500" lnSpcReduction="20000"/>
          </a:bodyPr>
          <a:lstStyle/>
          <a:p>
            <a:r>
              <a:rPr lang="en-US" sz="2400" dirty="0" smtClean="0"/>
              <a:t>Poster should be self explanatory</a:t>
            </a:r>
          </a:p>
          <a:p>
            <a:r>
              <a:rPr lang="en-US" sz="2400" dirty="0" smtClean="0"/>
              <a:t>Put content in logical order</a:t>
            </a:r>
          </a:p>
          <a:p>
            <a:r>
              <a:rPr lang="en-US" sz="2400" dirty="0" smtClean="0"/>
              <a:t>The most important portion (conclusion) must be highlighted and put at a location where viewers find it easy to read</a:t>
            </a:r>
          </a:p>
          <a:p>
            <a:r>
              <a:rPr lang="en-US" sz="2400" dirty="0" smtClean="0"/>
              <a:t>Visuals e.g. figures, tables, clip art </a:t>
            </a:r>
            <a:r>
              <a:rPr lang="en-US" sz="2400" dirty="0" err="1" smtClean="0"/>
              <a:t>etc</a:t>
            </a:r>
            <a:r>
              <a:rPr lang="en-US" sz="2400" dirty="0" smtClean="0"/>
              <a:t> make your poster attractive but these must express your real story</a:t>
            </a:r>
          </a:p>
          <a:p>
            <a:r>
              <a:rPr lang="en-US" sz="2400" dirty="0" smtClean="0"/>
              <a:t>A balance between text and visuals has to be achieved in accordance with the size of the poster</a:t>
            </a:r>
          </a:p>
          <a:p>
            <a:r>
              <a:rPr lang="en-US" sz="2400" dirty="0" smtClean="0"/>
              <a:t>A unifying background is needed which separates it from poster board and </a:t>
            </a:r>
            <a:r>
              <a:rPr lang="en-US" sz="2400" dirty="0" err="1" smtClean="0"/>
              <a:t>neighbouring</a:t>
            </a:r>
            <a:r>
              <a:rPr lang="en-US" sz="2400" dirty="0" smtClean="0"/>
              <a:t> posters</a:t>
            </a:r>
          </a:p>
          <a:p>
            <a:r>
              <a:rPr lang="en-US" sz="2400" dirty="0" smtClean="0"/>
              <a:t>A multi-part  poster having each element on multi </a:t>
            </a:r>
            <a:r>
              <a:rPr lang="en-US" sz="2400" dirty="0" err="1" smtClean="0"/>
              <a:t>coloured</a:t>
            </a:r>
            <a:r>
              <a:rPr lang="en-US" sz="2400" dirty="0" smtClean="0"/>
              <a:t> card board or a single sheet poster can be made</a:t>
            </a:r>
          </a:p>
          <a:p>
            <a:r>
              <a:rPr lang="en-US" sz="2400" dirty="0" smtClean="0"/>
              <a:t>A sub-background </a:t>
            </a:r>
            <a:r>
              <a:rPr lang="en-US" sz="2400" dirty="0" err="1" smtClean="0"/>
              <a:t>colour</a:t>
            </a:r>
            <a:r>
              <a:rPr lang="en-US" sz="2400" dirty="0" smtClean="0"/>
              <a:t> can be used for each group of data , which should be in harmony with the main background</a:t>
            </a:r>
          </a:p>
          <a:p>
            <a:r>
              <a:rPr lang="en-US" sz="2400" dirty="0" smtClean="0"/>
              <a:t>In order to highlight part of poster choose contrasting </a:t>
            </a:r>
            <a:r>
              <a:rPr lang="en-US" sz="2400" dirty="0" err="1" smtClean="0"/>
              <a:t>colour</a:t>
            </a:r>
            <a:endParaRPr lang="en-US" sz="2400" dirty="0" smtClean="0"/>
          </a:p>
          <a:p>
            <a:r>
              <a:rPr lang="en-US" sz="2400" dirty="0" smtClean="0"/>
              <a:t>It is best to keep the background light i.e. light grey or </a:t>
            </a:r>
            <a:r>
              <a:rPr lang="en-US" sz="2400" dirty="0" err="1" smtClean="0"/>
              <a:t>biege</a:t>
            </a:r>
            <a:r>
              <a:rPr lang="en-US" sz="2400" dirty="0" smtClean="0"/>
              <a:t> for the text and not pure white</a:t>
            </a:r>
            <a:endParaRPr lang="en-US" sz="2400" dirty="0"/>
          </a:p>
        </p:txBody>
      </p:sp>
    </p:spTree>
    <p:extLst>
      <p:ext uri="{BB962C8B-B14F-4D97-AF65-F5344CB8AC3E}">
        <p14:creationId xmlns:p14="http://schemas.microsoft.com/office/powerpoint/2010/main" val="1811570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87362"/>
          </a:xfrm>
        </p:spPr>
        <p:txBody>
          <a:bodyPr>
            <a:normAutofit fontScale="90000"/>
          </a:bodyPr>
          <a:lstStyle/>
          <a:p>
            <a:r>
              <a:rPr lang="en-US" dirty="0" smtClean="0"/>
              <a:t>Selective messages on poster</a:t>
            </a:r>
            <a:endParaRPr lang="en-US" dirty="0"/>
          </a:p>
        </p:txBody>
      </p:sp>
      <p:sp>
        <p:nvSpPr>
          <p:cNvPr id="3" name="Content Placeholder 2"/>
          <p:cNvSpPr>
            <a:spLocks noGrp="1"/>
          </p:cNvSpPr>
          <p:nvPr>
            <p:ph idx="1"/>
          </p:nvPr>
        </p:nvSpPr>
        <p:spPr>
          <a:xfrm>
            <a:off x="457200" y="914400"/>
            <a:ext cx="8229600" cy="5638800"/>
          </a:xfrm>
        </p:spPr>
        <p:txBody>
          <a:bodyPr>
            <a:normAutofit lnSpcReduction="10000"/>
          </a:bodyPr>
          <a:lstStyle/>
          <a:p>
            <a:r>
              <a:rPr lang="en-US" sz="2000" dirty="0" smtClean="0"/>
              <a:t>Each section of poster must contain just a few important messages.</a:t>
            </a:r>
          </a:p>
          <a:p>
            <a:r>
              <a:rPr lang="en-US" sz="2000" dirty="0" err="1" smtClean="0"/>
              <a:t>Do,nt</a:t>
            </a:r>
            <a:r>
              <a:rPr lang="en-US" sz="2000" dirty="0" smtClean="0"/>
              <a:t> write complete sentences, just few meaningful words </a:t>
            </a:r>
          </a:p>
          <a:p>
            <a:r>
              <a:rPr lang="en-US" sz="2000" dirty="0" smtClean="0"/>
              <a:t>Example: Material and methods printed summary for handout,</a:t>
            </a:r>
          </a:p>
          <a:p>
            <a:endParaRPr lang="en-US" sz="2000" dirty="0" smtClean="0"/>
          </a:p>
          <a:p>
            <a:pPr marL="0" indent="0">
              <a:buNone/>
            </a:pPr>
            <a:r>
              <a:rPr lang="en-US" sz="2000" dirty="0" smtClean="0"/>
              <a:t>Two hundred patients regularly attending heart clinic at Royal hospital were randomly classified in two groups of 100 each. One group was asked to take two eggs per day 	for 30 days and the other group acted as control. Blood sample was collected from each patient on day 0 and 30 for plasma cholesterol analysis. Patients were weighed at the time of sampling.</a:t>
            </a:r>
          </a:p>
          <a:p>
            <a:pPr marL="0" indent="0">
              <a:buNone/>
            </a:pPr>
            <a:endParaRPr lang="en-US" sz="2000" dirty="0" smtClean="0"/>
          </a:p>
          <a:p>
            <a:pPr marL="0" indent="0">
              <a:buNone/>
            </a:pPr>
            <a:r>
              <a:rPr lang="en-US" sz="2000" dirty="0" smtClean="0"/>
              <a:t>Description of material and methods in the poster:</a:t>
            </a:r>
          </a:p>
          <a:p>
            <a:pPr marL="0" indent="0">
              <a:buNone/>
            </a:pPr>
            <a:r>
              <a:rPr lang="en-US" sz="2000" dirty="0" smtClean="0"/>
              <a:t>Treatments (30 days duration)	</a:t>
            </a:r>
          </a:p>
          <a:p>
            <a:pPr marL="457200" indent="-457200">
              <a:buAutoNum type="alphaUcPeriod"/>
            </a:pPr>
            <a:r>
              <a:rPr lang="en-US" sz="2000" dirty="0" smtClean="0"/>
              <a:t>(n=100) 2 eggs per day</a:t>
            </a:r>
          </a:p>
          <a:p>
            <a:pPr marL="457200" indent="-457200">
              <a:buAutoNum type="alphaUcPeriod"/>
            </a:pPr>
            <a:r>
              <a:rPr lang="en-US" sz="2000" dirty="0" smtClean="0"/>
              <a:t>(n=100) Control</a:t>
            </a:r>
          </a:p>
          <a:p>
            <a:pPr marL="457200" indent="-457200">
              <a:buAutoNum type="alphaUcPeriod"/>
            </a:pPr>
            <a:r>
              <a:rPr lang="en-US" sz="2000" dirty="0" smtClean="0"/>
              <a:t>Measurements(day 0 and 30)</a:t>
            </a:r>
          </a:p>
          <a:p>
            <a:pPr marL="457200" indent="-457200">
              <a:buAutoNum type="alphaUcPeriod"/>
            </a:pPr>
            <a:r>
              <a:rPr lang="en-US" sz="2000" dirty="0" smtClean="0"/>
              <a:t>Plasma cholesterol</a:t>
            </a:r>
          </a:p>
          <a:p>
            <a:pPr marL="457200" indent="-457200">
              <a:buAutoNum type="alphaUcPeriod"/>
            </a:pPr>
            <a:r>
              <a:rPr lang="en-US" sz="2000" dirty="0" smtClean="0"/>
              <a:t>Body weight</a:t>
            </a:r>
          </a:p>
          <a:p>
            <a:pPr marL="457200" indent="-457200">
              <a:buAutoNum type="alphaUcPeriod"/>
            </a:pPr>
            <a:endParaRPr lang="en-US" sz="2400" dirty="0"/>
          </a:p>
        </p:txBody>
      </p:sp>
    </p:spTree>
    <p:extLst>
      <p:ext uri="{BB962C8B-B14F-4D97-AF65-F5344CB8AC3E}">
        <p14:creationId xmlns:p14="http://schemas.microsoft.com/office/powerpoint/2010/main" val="323225847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581</TotalTime>
  <Words>2863</Words>
  <Application>Microsoft Office PowerPoint</Application>
  <PresentationFormat>On-screen Show (4:3)</PresentationFormat>
  <Paragraphs>184</Paragraphs>
  <Slides>27</Slides>
  <Notes>0</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Poster Presentation</vt:lpstr>
      <vt:lpstr>Advantages of poster presentation</vt:lpstr>
      <vt:lpstr>An Awesome Scientific poster</vt:lpstr>
      <vt:lpstr>How to attract viewers</vt:lpstr>
      <vt:lpstr>What should a poster display?</vt:lpstr>
      <vt:lpstr>How to design the poster?</vt:lpstr>
      <vt:lpstr>Selecting the layout and content of the poster</vt:lpstr>
      <vt:lpstr>Layout and content………..(contd)</vt:lpstr>
      <vt:lpstr>Selective messages on poster</vt:lpstr>
      <vt:lpstr>PowerPoint Presentation</vt:lpstr>
      <vt:lpstr>PowerPoint Presentation</vt:lpstr>
      <vt:lpstr>PowerPoint Presentation</vt:lpstr>
      <vt:lpstr>PowerPoint Presentation</vt:lpstr>
      <vt:lpstr>PowerPoint Presentation</vt:lpstr>
      <vt:lpstr>How to make a poster</vt:lpstr>
      <vt:lpstr>Making a poster</vt:lpstr>
      <vt:lpstr>10 steps to create an awesome poster (Step 1)</vt:lpstr>
      <vt:lpstr>Provide context (step 2)</vt:lpstr>
      <vt:lpstr>Draw meaningful conclusions (step 3)</vt:lpstr>
      <vt:lpstr>Remove unnecessary matter (step 4)</vt:lpstr>
      <vt:lpstr>Choose an informative title (step 5)</vt:lpstr>
      <vt:lpstr>Layout of Poster  should match your story (step 6)</vt:lpstr>
      <vt:lpstr>Optimize visuals (step 7)</vt:lpstr>
      <vt:lpstr>Make it easy for audience (step 8)</vt:lpstr>
      <vt:lpstr>Practice your presentation(Step 9)</vt:lpstr>
      <vt:lpstr>Prepare for questions (Step 10)</vt:lpstr>
      <vt:lpstr>Presenting the poster</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 Presentation</dc:title>
  <dc:creator>iiita</dc:creator>
  <cp:lastModifiedBy>iiita</cp:lastModifiedBy>
  <cp:revision>33</cp:revision>
  <dcterms:created xsi:type="dcterms:W3CDTF">2016-09-12T15:34:00Z</dcterms:created>
  <dcterms:modified xsi:type="dcterms:W3CDTF">2018-03-18T10:03:31Z</dcterms:modified>
</cp:coreProperties>
</file>

<file path=docProps/thumbnail.jpeg>
</file>